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6" r:id="rId3"/>
    <p:sldId id="344" r:id="rId4"/>
    <p:sldId id="345" r:id="rId5"/>
    <p:sldId id="346" r:id="rId6"/>
    <p:sldId id="306" r:id="rId7"/>
    <p:sldId id="277" r:id="rId8"/>
    <p:sldId id="278" r:id="rId9"/>
    <p:sldId id="279" r:id="rId10"/>
    <p:sldId id="319" r:id="rId11"/>
    <p:sldId id="333" r:id="rId12"/>
    <p:sldId id="280" r:id="rId13"/>
    <p:sldId id="281" r:id="rId14"/>
    <p:sldId id="340" r:id="rId15"/>
    <p:sldId id="341" r:id="rId16"/>
    <p:sldId id="342" r:id="rId17"/>
    <p:sldId id="282" r:id="rId18"/>
    <p:sldId id="283" r:id="rId19"/>
    <p:sldId id="307" r:id="rId20"/>
    <p:sldId id="257" r:id="rId21"/>
    <p:sldId id="288" r:id="rId22"/>
    <p:sldId id="258" r:id="rId23"/>
    <p:sldId id="290" r:id="rId24"/>
    <p:sldId id="291" r:id="rId25"/>
    <p:sldId id="259" r:id="rId26"/>
    <p:sldId id="289" r:id="rId27"/>
    <p:sldId id="260" r:id="rId28"/>
    <p:sldId id="261" r:id="rId29"/>
    <p:sldId id="262" r:id="rId30"/>
    <p:sldId id="263" r:id="rId31"/>
    <p:sldId id="308" r:id="rId32"/>
    <p:sldId id="309" r:id="rId33"/>
    <p:sldId id="310" r:id="rId34"/>
    <p:sldId id="311" r:id="rId35"/>
    <p:sldId id="264" r:id="rId36"/>
    <p:sldId id="312" r:id="rId37"/>
    <p:sldId id="292" r:id="rId38"/>
    <p:sldId id="347" r:id="rId39"/>
    <p:sldId id="313" r:id="rId40"/>
    <p:sldId id="297" r:id="rId41"/>
    <p:sldId id="296" r:id="rId42"/>
    <p:sldId id="295" r:id="rId43"/>
    <p:sldId id="298" r:id="rId44"/>
    <p:sldId id="299" r:id="rId45"/>
    <p:sldId id="314" r:id="rId46"/>
    <p:sldId id="315" r:id="rId47"/>
    <p:sldId id="316" r:id="rId48"/>
    <p:sldId id="317" r:id="rId49"/>
    <p:sldId id="334" r:id="rId50"/>
    <p:sldId id="335" r:id="rId51"/>
    <p:sldId id="336" r:id="rId52"/>
    <p:sldId id="337" r:id="rId53"/>
    <p:sldId id="338" r:id="rId54"/>
    <p:sldId id="318" r:id="rId55"/>
    <p:sldId id="269" r:id="rId56"/>
    <p:sldId id="271" r:id="rId57"/>
    <p:sldId id="273" r:id="rId58"/>
    <p:sldId id="276" r:id="rId59"/>
    <p:sldId id="270" r:id="rId60"/>
    <p:sldId id="321" r:id="rId61"/>
    <p:sldId id="329" r:id="rId62"/>
    <p:sldId id="325" r:id="rId63"/>
    <p:sldId id="322" r:id="rId64"/>
    <p:sldId id="323" r:id="rId65"/>
    <p:sldId id="324" r:id="rId66"/>
    <p:sldId id="326" r:id="rId67"/>
    <p:sldId id="327" r:id="rId68"/>
    <p:sldId id="328" r:id="rId69"/>
    <p:sldId id="330" r:id="rId70"/>
    <p:sldId id="300" r:id="rId71"/>
    <p:sldId id="301" r:id="rId72"/>
    <p:sldId id="294" r:id="rId73"/>
    <p:sldId id="339" r:id="rId74"/>
    <p:sldId id="331" r:id="rId75"/>
    <p:sldId id="332" r:id="rId76"/>
    <p:sldId id="302" r:id="rId77"/>
    <p:sldId id="303" r:id="rId78"/>
    <p:sldId id="304" r:id="rId79"/>
    <p:sldId id="305" r:id="rId80"/>
    <p:sldId id="293" r:id="rId81"/>
    <p:sldId id="285" r:id="rId82"/>
    <p:sldId id="343" r:id="rId8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8" autoAdjust="0"/>
    <p:restoredTop sz="94660"/>
  </p:normalViewPr>
  <p:slideViewPr>
    <p:cSldViewPr>
      <p:cViewPr varScale="1">
        <p:scale>
          <a:sx n="86" d="100"/>
          <a:sy n="86" d="100"/>
        </p:scale>
        <p:origin x="-166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1DAB1BF5-7035-41C0-85F1-8190BD41D5EA}" type="datetimeFigureOut">
              <a:rPr lang="el-GR" smtClean="0"/>
              <a:pPr/>
              <a:t>24/4/2015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C770370-C190-47DE-A1C3-F45EF5BED038}"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DAB1BF5-7035-41C0-85F1-8190BD41D5EA}" type="datetimeFigureOut">
              <a:rPr lang="el-GR" smtClean="0"/>
              <a:pPr/>
              <a:t>24/4/2015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C770370-C190-47DE-A1C3-F45EF5BED03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DAB1BF5-7035-41C0-85F1-8190BD41D5EA}" type="datetimeFigureOut">
              <a:rPr lang="el-GR" smtClean="0"/>
              <a:pPr/>
              <a:t>24/4/2015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C770370-C190-47DE-A1C3-F45EF5BED038}"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DAB1BF5-7035-41C0-85F1-8190BD41D5EA}" type="datetimeFigureOut">
              <a:rPr lang="el-GR" smtClean="0"/>
              <a:pPr/>
              <a:t>24/4/2015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C770370-C190-47DE-A1C3-F45EF5BED038}"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1DAB1BF5-7035-41C0-85F1-8190BD41D5EA}" type="datetimeFigureOut">
              <a:rPr lang="el-GR" smtClean="0"/>
              <a:pPr/>
              <a:t>24/4/2015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C770370-C190-47DE-A1C3-F45EF5BED038}"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1DAB1BF5-7035-41C0-85F1-8190BD41D5EA}" type="datetimeFigureOut">
              <a:rPr lang="el-GR" smtClean="0"/>
              <a:pPr/>
              <a:t>24/4/2015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C770370-C190-47DE-A1C3-F45EF5BED038}"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1DAB1BF5-7035-41C0-85F1-8190BD41D5EA}" type="datetimeFigureOut">
              <a:rPr lang="el-GR" smtClean="0"/>
              <a:pPr/>
              <a:t>24/4/2015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5C770370-C190-47DE-A1C3-F45EF5BED038}"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1DAB1BF5-7035-41C0-85F1-8190BD41D5EA}" type="datetimeFigureOut">
              <a:rPr lang="el-GR" smtClean="0"/>
              <a:pPr/>
              <a:t>24/4/2015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5C770370-C190-47DE-A1C3-F45EF5BED038}"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1DAB1BF5-7035-41C0-85F1-8190BD41D5EA}" type="datetimeFigureOut">
              <a:rPr lang="el-GR" smtClean="0"/>
              <a:pPr/>
              <a:t>24/4/2015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5C770370-C190-47DE-A1C3-F45EF5BED038}"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DAB1BF5-7035-41C0-85F1-8190BD41D5EA}" type="datetimeFigureOut">
              <a:rPr lang="el-GR" smtClean="0"/>
              <a:pPr/>
              <a:t>24/4/2015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C770370-C190-47DE-A1C3-F45EF5BED038}"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DAB1BF5-7035-41C0-85F1-8190BD41D5EA}" type="datetimeFigureOut">
              <a:rPr lang="el-GR" smtClean="0"/>
              <a:pPr/>
              <a:t>24/4/2015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C770370-C190-47DE-A1C3-F45EF5BED038}"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B1BF5-7035-41C0-85F1-8190BD41D5EA}" type="datetimeFigureOut">
              <a:rPr lang="el-GR" smtClean="0"/>
              <a:pPr/>
              <a:t>24/4/2015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70370-C190-47DE-A1C3-F45EF5BED038}"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www.neromylos-morogianni.gr/"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hyperlink" Target="http://www.morogiannis.g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Θέση περιεχομένου"/>
          <p:cNvSpPr>
            <a:spLocks noGrp="1"/>
          </p:cNvSpPr>
          <p:nvPr>
            <p:ph sz="half" idx="4294967295"/>
          </p:nvPr>
        </p:nvSpPr>
        <p:spPr>
          <a:xfrm>
            <a:off x="251520" y="2132856"/>
            <a:ext cx="4040188" cy="3951288"/>
          </a:xfrm>
        </p:spPr>
        <p:txBody>
          <a:bodyPr>
            <a:normAutofit fontScale="92500" lnSpcReduction="20000"/>
          </a:bodyPr>
          <a:lstStyle/>
          <a:p>
            <a:pPr>
              <a:buNone/>
            </a:pPr>
            <a:r>
              <a:rPr lang="el-GR" dirty="0" smtClean="0"/>
              <a:t>    </a:t>
            </a:r>
            <a:r>
              <a:rPr lang="el-GR" dirty="0" smtClean="0">
                <a:solidFill>
                  <a:srgbClr val="002060"/>
                </a:solidFill>
              </a:rPr>
              <a:t>Λειτουργική αναπαλαίωση νερόμυλου  </a:t>
            </a:r>
            <a:r>
              <a:rPr lang="el-GR" dirty="0" err="1" smtClean="0">
                <a:solidFill>
                  <a:srgbClr val="002060"/>
                </a:solidFill>
              </a:rPr>
              <a:t>Μωρόγιαννη</a:t>
            </a:r>
            <a:r>
              <a:rPr lang="el-GR" dirty="0" smtClean="0">
                <a:solidFill>
                  <a:srgbClr val="002060"/>
                </a:solidFill>
              </a:rPr>
              <a:t>, στους Κάτω </a:t>
            </a:r>
            <a:r>
              <a:rPr lang="el-GR" dirty="0" err="1" smtClean="0">
                <a:solidFill>
                  <a:srgbClr val="002060"/>
                </a:solidFill>
              </a:rPr>
              <a:t>Γιανναίους</a:t>
            </a:r>
            <a:r>
              <a:rPr lang="el-GR" dirty="0" smtClean="0">
                <a:solidFill>
                  <a:srgbClr val="002060"/>
                </a:solidFill>
              </a:rPr>
              <a:t> Αρκαδίας </a:t>
            </a:r>
          </a:p>
          <a:p>
            <a:pPr>
              <a:buNone/>
            </a:pPr>
            <a:endParaRPr lang="el-GR" dirty="0">
              <a:solidFill>
                <a:srgbClr val="002060"/>
              </a:solidFill>
            </a:endParaRPr>
          </a:p>
          <a:p>
            <a:pPr>
              <a:buNone/>
            </a:pPr>
            <a:r>
              <a:rPr lang="el-GR" dirty="0" smtClean="0">
                <a:solidFill>
                  <a:srgbClr val="002060"/>
                </a:solidFill>
              </a:rPr>
              <a:t>   </a:t>
            </a:r>
            <a:r>
              <a:rPr lang="el-GR" dirty="0" err="1" smtClean="0">
                <a:solidFill>
                  <a:srgbClr val="002060"/>
                </a:solidFill>
              </a:rPr>
              <a:t>Ομιλήτης</a:t>
            </a:r>
            <a:r>
              <a:rPr lang="el-GR" dirty="0" smtClean="0">
                <a:solidFill>
                  <a:srgbClr val="002060"/>
                </a:solidFill>
              </a:rPr>
              <a:t>:</a:t>
            </a:r>
          </a:p>
          <a:p>
            <a:pPr>
              <a:buNone/>
            </a:pPr>
            <a:r>
              <a:rPr lang="el-GR" dirty="0" smtClean="0">
                <a:solidFill>
                  <a:srgbClr val="002060"/>
                </a:solidFill>
              </a:rPr>
              <a:t>  Φώτης </a:t>
            </a:r>
            <a:r>
              <a:rPr lang="el-GR" dirty="0" err="1" smtClean="0">
                <a:solidFill>
                  <a:srgbClr val="002060"/>
                </a:solidFill>
              </a:rPr>
              <a:t>Μωρόγιαννης</a:t>
            </a:r>
            <a:r>
              <a:rPr lang="el-GR" dirty="0" smtClean="0">
                <a:solidFill>
                  <a:srgbClr val="002060"/>
                </a:solidFill>
              </a:rPr>
              <a:t> </a:t>
            </a:r>
          </a:p>
          <a:p>
            <a:pPr>
              <a:buNone/>
            </a:pPr>
            <a:endParaRPr lang="el-GR" dirty="0">
              <a:solidFill>
                <a:srgbClr val="002060"/>
              </a:solidFill>
            </a:endParaRPr>
          </a:p>
        </p:txBody>
      </p:sp>
      <p:pic>
        <p:nvPicPr>
          <p:cNvPr id="1026" name="Picture 2" descr="https://scontent-lhr.xx.fbcdn.net/hphotos-xfa1/t31.0-8/11155115_1623517024544549_5253204993910415935_o.jpg"/>
          <p:cNvPicPr>
            <a:picLocks noChangeAspect="1" noChangeArrowheads="1"/>
          </p:cNvPicPr>
          <p:nvPr/>
        </p:nvPicPr>
        <p:blipFill>
          <a:blip r:embed="rId2" cstate="print"/>
          <a:srcRect r="95940" b="88695"/>
          <a:stretch>
            <a:fillRect/>
          </a:stretch>
        </p:blipFill>
        <p:spPr bwMode="auto">
          <a:xfrm>
            <a:off x="467544" y="260648"/>
            <a:ext cx="1139506" cy="1404000"/>
          </a:xfrm>
          <a:prstGeom prst="rect">
            <a:avLst/>
          </a:prstGeom>
          <a:noFill/>
        </p:spPr>
      </p:pic>
      <p:pic>
        <p:nvPicPr>
          <p:cNvPr id="1027" name="Picture 3" descr="C:\Users\FAE24~1.MOR\AppData\Local\Temp\ydrokinisi programme-mod2-3.jpg"/>
          <p:cNvPicPr>
            <a:picLocks noChangeAspect="1" noChangeArrowheads="1"/>
          </p:cNvPicPr>
          <p:nvPr/>
        </p:nvPicPr>
        <p:blipFill>
          <a:blip r:embed="rId3" cstate="print"/>
          <a:srcRect l="51575" b="23272"/>
          <a:stretch>
            <a:fillRect/>
          </a:stretch>
        </p:blipFill>
        <p:spPr bwMode="auto">
          <a:xfrm>
            <a:off x="4788024" y="836712"/>
            <a:ext cx="3759370" cy="42120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idx="4294967295"/>
          </p:nvPr>
        </p:nvSpPr>
        <p:spPr>
          <a:xfrm>
            <a:off x="539552" y="1772816"/>
            <a:ext cx="7772400" cy="1470025"/>
          </a:xfrm>
        </p:spPr>
        <p:txBody>
          <a:bodyPr/>
          <a:lstStyle/>
          <a:p>
            <a:r>
              <a:rPr lang="el-GR" dirty="0" smtClean="0"/>
              <a:t>ΟΜΥΛΟΣ ΤΗΣ ΜΟΝΗΣ ΜΠΟΥΡΑ </a:t>
            </a:r>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descr="C:\Users\F.Morogiannis\Pictures\2014-12-16 ΕΙΚΟΝΕΣ ΑΠΟ IPHONE 12 2014\ΕΙΚΟΝΕΣ ΑΠΟ IPHONE 12 2014 05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23528" y="1166843"/>
            <a:ext cx="8136904" cy="4524315"/>
          </a:xfrm>
          <a:prstGeom prst="rect">
            <a:avLst/>
          </a:prstGeom>
        </p:spPr>
        <p:txBody>
          <a:bodyPr wrap="square">
            <a:spAutoFit/>
          </a:bodyPr>
          <a:lstStyle/>
          <a:p>
            <a:r>
              <a:rPr lang="el-GR" sz="2400" dirty="0" smtClean="0"/>
              <a:t>Άρχισε να λειτουργεί στην περίοδο της δεύτερης Ενετοκρατίας και διέκοψε ‘όταν η Μονή κάηκε στα </a:t>
            </a:r>
            <a:r>
              <a:rPr lang="el-GR" sz="2400" dirty="0" err="1" smtClean="0"/>
              <a:t>Ορλωφικά</a:t>
            </a:r>
            <a:r>
              <a:rPr lang="el-GR" sz="2400" dirty="0" smtClean="0"/>
              <a:t>(…). Η δεύτερη περίοδος λειτουργίας του φθάνει ως το 1925 όταν και εγκαταλείφθηκε. Κοντά του είναι τα χαλάσματα του Μύλου της Ταράτσας, ο Μύλος του Λαγού(σημερινός μύλος του </a:t>
            </a:r>
            <a:r>
              <a:rPr lang="el-GR" sz="2400" dirty="0" err="1" smtClean="0"/>
              <a:t>Μωρόγιαννη</a:t>
            </a:r>
            <a:r>
              <a:rPr lang="el-GR" sz="2400" dirty="0" smtClean="0"/>
              <a:t>) και λίγο πιο νότια ο μύλος του Θεοφιλόπουλου που σταμάτησε να λειτουργεί το 2000 όταν πέθανε ο ιδιοκτήτης του. Στην αρχή του ρέματος στα Γούπατα, νερόμυλο είχε πάρει ως προίκα ο Γέρος του </a:t>
            </a:r>
            <a:r>
              <a:rPr lang="el-GR" sz="2400" dirty="0" err="1" smtClean="0"/>
              <a:t>Μωριά</a:t>
            </a:r>
            <a:r>
              <a:rPr lang="el-GR" sz="2400" dirty="0" smtClean="0"/>
              <a:t> από τον πεθερό του </a:t>
            </a:r>
            <a:r>
              <a:rPr lang="el-GR" sz="2400" dirty="0" err="1" smtClean="0"/>
              <a:t>Καρούσο</a:t>
            </a:r>
            <a:r>
              <a:rPr lang="el-GR" sz="2400" dirty="0" smtClean="0"/>
              <a:t>». Μύλοι λειτουργούσαν ακόμα στον </a:t>
            </a:r>
            <a:r>
              <a:rPr lang="el-GR" sz="2400" dirty="0" err="1" smtClean="0"/>
              <a:t>Άκοβο</a:t>
            </a:r>
            <a:r>
              <a:rPr lang="el-GR" sz="2400" dirty="0" smtClean="0"/>
              <a:t> στην Καμάρα, στο </a:t>
            </a:r>
            <a:r>
              <a:rPr lang="el-GR" sz="2400" dirty="0" err="1" smtClean="0"/>
              <a:t>Καμποχώρι</a:t>
            </a:r>
            <a:r>
              <a:rPr lang="el-GR" sz="2400" dirty="0" smtClean="0"/>
              <a:t>, στην Πετρίνα, στο </a:t>
            </a:r>
            <a:r>
              <a:rPr lang="el-GR" sz="2400" dirty="0" err="1" smtClean="0"/>
              <a:t>Σουλάρι</a:t>
            </a:r>
            <a:r>
              <a:rPr lang="el-GR" sz="2400" dirty="0" smtClean="0"/>
              <a:t>, στη </a:t>
            </a:r>
            <a:r>
              <a:rPr lang="el-GR" sz="2400" dirty="0" err="1" smtClean="0"/>
              <a:t>Σκορτσινού</a:t>
            </a:r>
            <a:r>
              <a:rPr lang="el-GR" sz="2400" dirty="0" smtClean="0"/>
              <a:t>.</a:t>
            </a:r>
            <a:endParaRPr lang="el-GR"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115616" y="1443841"/>
            <a:ext cx="7416824" cy="3170099"/>
          </a:xfrm>
          <a:prstGeom prst="rect">
            <a:avLst/>
          </a:prstGeom>
        </p:spPr>
        <p:txBody>
          <a:bodyPr wrap="square">
            <a:spAutoFit/>
          </a:bodyPr>
          <a:lstStyle/>
          <a:p>
            <a:r>
              <a:rPr lang="el-GR" sz="2000" dirty="0" smtClean="0"/>
              <a:t>Ο νερόμυλος </a:t>
            </a:r>
            <a:r>
              <a:rPr lang="el-GR" sz="2000" dirty="0" err="1" smtClean="0"/>
              <a:t>Μωρόγιαννη</a:t>
            </a:r>
            <a:r>
              <a:rPr lang="el-GR" sz="2000" dirty="0" smtClean="0"/>
              <a:t> είναι λιθόκτιστος, παραδοσιακός υδρόμυλος των αρχών του 19ου αιώνα, ανατολικού τύπου (με οριζόντια φτερωτή) που λειτουργούσε μέχρι το 1973 από την οικογένεια </a:t>
            </a:r>
            <a:r>
              <a:rPr lang="el-GR" sz="2000" dirty="0" err="1" smtClean="0"/>
              <a:t>Μωρόγιαννη</a:t>
            </a:r>
            <a:r>
              <a:rPr lang="el-GR" sz="2000" dirty="0" smtClean="0"/>
              <a:t> ίσως ένας από τους μοναδικούς που απέμειναν τότε σε λειτουργία σε ολόκληρο τον ελληνικό χώρο. Ο μύλος αγοράσθηκε γύρω στα 191</a:t>
            </a:r>
            <a:r>
              <a:rPr lang="en-US" sz="2000" dirty="0" smtClean="0"/>
              <a:t>5</a:t>
            </a:r>
            <a:r>
              <a:rPr lang="el-GR" sz="2000" dirty="0" smtClean="0"/>
              <a:t> από τον Κωνσταντίνο </a:t>
            </a:r>
            <a:r>
              <a:rPr lang="el-GR" sz="2000" dirty="0" err="1" smtClean="0"/>
              <a:t>Χριστάκη</a:t>
            </a:r>
            <a:r>
              <a:rPr lang="el-GR" sz="2000" dirty="0" smtClean="0"/>
              <a:t>, παππού της συζύγου του Αθανάσιου </a:t>
            </a:r>
            <a:r>
              <a:rPr lang="el-GR" sz="2000" dirty="0" err="1" smtClean="0"/>
              <a:t>Μωρόγιαννη</a:t>
            </a:r>
            <a:r>
              <a:rPr lang="el-GR" sz="2000" dirty="0" smtClean="0"/>
              <a:t> (πατέρα των σημερινών ιδιοκτητών Κώστα και Φώτη </a:t>
            </a:r>
            <a:r>
              <a:rPr lang="el-GR" sz="2000" dirty="0" err="1" smtClean="0"/>
              <a:t>Μωρόγιαννη</a:t>
            </a:r>
            <a:r>
              <a:rPr lang="el-GR" sz="2000" dirty="0" smtClean="0"/>
              <a:t> ), από τους παλιούς ιδιοκτήτες, την οικογένεια του Οπλαρχηγού της Επανάστασης Λαγού από το </a:t>
            </a:r>
            <a:r>
              <a:rPr lang="el-GR" sz="2000" dirty="0" err="1" smtClean="0"/>
              <a:t>Λεοντάρι</a:t>
            </a:r>
            <a:r>
              <a:rPr lang="el-GR" sz="2000" dirty="0" smtClean="0"/>
              <a:t>.</a:t>
            </a:r>
            <a:endParaRPr lang="el-GR"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χριστακησ 001.jpg"/>
          <p:cNvPicPr>
            <a:picLocks noChangeAspect="1"/>
          </p:cNvPicPr>
          <p:nvPr/>
        </p:nvPicPr>
        <p:blipFill>
          <a:blip r:embed="rId2" cstate="print"/>
          <a:srcRect l="20486" t="11151" b="4851"/>
          <a:stretch>
            <a:fillRect/>
          </a:stretch>
        </p:blipFill>
        <p:spPr>
          <a:xfrm flipV="1">
            <a:off x="2699792" y="0"/>
            <a:ext cx="4073981" cy="5760640"/>
          </a:xfrm>
          <a:prstGeom prst="rect">
            <a:avLst/>
          </a:prstGeom>
        </p:spPr>
      </p:pic>
      <p:sp>
        <p:nvSpPr>
          <p:cNvPr id="3" name="2 - Τίτλος"/>
          <p:cNvSpPr>
            <a:spLocks noGrp="1"/>
          </p:cNvSpPr>
          <p:nvPr>
            <p:ph type="title" idx="4294967295"/>
          </p:nvPr>
        </p:nvSpPr>
        <p:spPr>
          <a:xfrm>
            <a:off x="914400" y="5715000"/>
            <a:ext cx="8229600" cy="1143000"/>
          </a:xfrm>
        </p:spPr>
        <p:txBody>
          <a:bodyPr>
            <a:normAutofit/>
          </a:bodyPr>
          <a:lstStyle/>
          <a:p>
            <a:r>
              <a:rPr lang="el-GR" sz="1400" b="1" dirty="0" smtClean="0"/>
              <a:t>ΚΩΝΣΤΑΝΤΙΝΟΣ ΧΡΗΣΤΑΚΗΣ  ΤΟΥ ΙΩΑΝΝΟΥ 1870-1970</a:t>
            </a:r>
            <a:endParaRPr lang="el-GR" sz="1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εταναστευσηςε 001.jpg"/>
          <p:cNvPicPr>
            <a:picLocks noChangeAspect="1"/>
          </p:cNvPicPr>
          <p:nvPr/>
        </p:nvPicPr>
        <p:blipFill>
          <a:blip r:embed="rId2" cstate="print"/>
          <a:stretch>
            <a:fillRect/>
          </a:stretch>
        </p:blipFill>
        <p:spPr>
          <a:xfrm rot="16200000">
            <a:off x="1890629" y="0"/>
            <a:ext cx="5362741"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1 - Εικόνα" descr="ταξιδι 001.jpg"/>
          <p:cNvPicPr>
            <a:picLocks noChangeAspect="1"/>
          </p:cNvPicPr>
          <p:nvPr/>
        </p:nvPicPr>
        <p:blipFill>
          <a:blip r:embed="rId2" cstate="print"/>
          <a:stretch>
            <a:fillRect/>
          </a:stretch>
        </p:blipFill>
        <p:spPr>
          <a:xfrm rot="16200000">
            <a:off x="1617704" y="-673488"/>
            <a:ext cx="5727697" cy="7884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611560" y="404664"/>
            <a:ext cx="7848872" cy="4708981"/>
          </a:xfrm>
          <a:prstGeom prst="rect">
            <a:avLst/>
          </a:prstGeom>
        </p:spPr>
        <p:txBody>
          <a:bodyPr wrap="square">
            <a:spAutoFit/>
          </a:bodyPr>
          <a:lstStyle/>
          <a:p>
            <a:r>
              <a:rPr lang="el-GR" sz="2000" dirty="0" smtClean="0"/>
              <a:t>Στο γειτονικό εξ άλλου οικόπεδο, Μετόχι της Ιεράς Μονής </a:t>
            </a:r>
            <a:r>
              <a:rPr lang="el-GR" sz="2000" dirty="0" err="1" smtClean="0"/>
              <a:t>Μπούρα</a:t>
            </a:r>
            <a:r>
              <a:rPr lang="el-GR" sz="2000" dirty="0" smtClean="0"/>
              <a:t> ανακατασκευάστηκε το έτος 2000 και επαναλειτούργησε ο υδρόμυλος της Μονής, με οριζόντια σιδερένια φτερωτή και ξύλινο βαγένι μεγάλης διαμέτρου. Τα ξύλινα μηχανικά τμήματα του και ο εξοπλισμός του ανακατασκευάσθηκαν με την επίβλεψη και την προσωπική εργασία του Αθανάσιου </a:t>
            </a:r>
            <a:r>
              <a:rPr lang="el-GR" sz="2000" dirty="0" err="1" smtClean="0"/>
              <a:t>Μωρόγιαννη</a:t>
            </a:r>
            <a:r>
              <a:rPr lang="el-GR" sz="2000" dirty="0" smtClean="0"/>
              <a:t>. Στο δυτικό τμήμα του μικρού κτίσματος, όπου άλλοτε η κατοικία του μυλωνά, διαμορφώθηκε μικρός ξενώνας. Ανατολικά του μύλου υπάρχει το μικρό εκκλησάκι του Αγίου Ιωάννη, μετόχι επίσης της Μονής </a:t>
            </a:r>
            <a:r>
              <a:rPr lang="el-GR" sz="2000" dirty="0" err="1" smtClean="0"/>
              <a:t>Μπούρα</a:t>
            </a:r>
            <a:r>
              <a:rPr lang="el-GR" sz="2000" dirty="0" smtClean="0"/>
              <a:t>.</a:t>
            </a:r>
          </a:p>
          <a:p>
            <a:r>
              <a:rPr lang="el-GR" sz="2000" dirty="0" smtClean="0"/>
              <a:t>         Σε σχετικά μικρή απόσταση προς τα ΝΑ υφίστανται τα ερείπια και τα υπολείμματα των μηχανισμών ενός υδροκίνητου λιοτριβιού καθώς και υπαίθρια νεροτριβή που είναι ιδιοκτησία των Κωνσταντίνου και Γεωργίου </a:t>
            </a:r>
            <a:r>
              <a:rPr lang="el-GR" sz="2000" dirty="0" err="1" smtClean="0"/>
              <a:t>Μωρόγιαννη</a:t>
            </a:r>
            <a:r>
              <a:rPr lang="el-GR" sz="2000" dirty="0" smtClean="0"/>
              <a:t> υιών του Ευσταθίου </a:t>
            </a:r>
            <a:r>
              <a:rPr lang="el-GR" sz="2000" dirty="0" err="1" smtClean="0"/>
              <a:t>Μωρόγιαννη</a:t>
            </a:r>
            <a:r>
              <a:rPr lang="el-GR" sz="2000" dirty="0" smtClean="0"/>
              <a:t> αδελφού του Αθανασίου </a:t>
            </a:r>
            <a:r>
              <a:rPr lang="el-GR" sz="2000" dirty="0" err="1" smtClean="0"/>
              <a:t>Μωρόγιαννη</a:t>
            </a:r>
            <a:r>
              <a:rPr lang="el-GR" sz="2000" dirty="0" smtClean="0"/>
              <a:t>(τώρα στους Κώστα και Φώτη </a:t>
            </a:r>
            <a:r>
              <a:rPr lang="el-GR" sz="2000" dirty="0" err="1" smtClean="0"/>
              <a:t>Μωρόγιαννη</a:t>
            </a:r>
            <a:r>
              <a:rPr lang="el-GR" sz="2000" dirty="0" smtClean="0"/>
              <a:t>. </a:t>
            </a:r>
            <a:r>
              <a:rPr lang="el-GR" sz="2000" dirty="0" err="1" smtClean="0"/>
              <a:t>Ενας</a:t>
            </a:r>
            <a:r>
              <a:rPr lang="el-GR" sz="2000" dirty="0" smtClean="0"/>
              <a:t> τρίτος υδρόμυλος βρίσκεται επίσης σε μικρή </a:t>
            </a:r>
            <a:r>
              <a:rPr lang="el-GR" sz="2000" dirty="0" err="1" smtClean="0"/>
              <a:t>αποσταση</a:t>
            </a:r>
            <a:r>
              <a:rPr lang="el-GR" sz="2000" dirty="0" smtClean="0"/>
              <a:t>, ο Μύλος της Ταράτσας.</a:t>
            </a:r>
            <a:endParaRPr lang="el-GR"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115616" y="474345"/>
            <a:ext cx="6696744" cy="5262979"/>
          </a:xfrm>
          <a:prstGeom prst="rect">
            <a:avLst/>
          </a:prstGeom>
        </p:spPr>
        <p:txBody>
          <a:bodyPr wrap="square">
            <a:spAutoFit/>
          </a:bodyPr>
          <a:lstStyle/>
          <a:p>
            <a:r>
              <a:rPr lang="el-GR" sz="2000" dirty="0" smtClean="0"/>
              <a:t>Ο νερόμυλος </a:t>
            </a:r>
            <a:r>
              <a:rPr lang="el-GR" sz="2000" dirty="0" err="1" smtClean="0"/>
              <a:t>Μωρόγιαννη</a:t>
            </a:r>
            <a:r>
              <a:rPr lang="el-GR" sz="2000" dirty="0" smtClean="0"/>
              <a:t> αναπαλαιώθηκε πλήρως διατηρώντας εντελώς την παραδοσιακή του αρχιτεκτονική μορφή και λειτουργία το 2005 με κοινοτική χρηματοδότηση από τα προγράμματα του ΟΠΑΑΧ. Την μελέτη της αποκατάστασης εκπόνησε ο Τριπολιτσιώτης αρχιτέκτονας Πάνος </a:t>
            </a:r>
            <a:r>
              <a:rPr lang="el-GR" sz="2000" dirty="0" err="1" smtClean="0"/>
              <a:t>Τσακόπουλος</a:t>
            </a:r>
            <a:r>
              <a:rPr lang="el-GR" sz="2000" dirty="0" smtClean="0"/>
              <a:t>, την κατασκευή έκανε ο </a:t>
            </a:r>
            <a:r>
              <a:rPr lang="el-GR" sz="2000" dirty="0" err="1" smtClean="0"/>
              <a:t>Καμαραίος</a:t>
            </a:r>
            <a:r>
              <a:rPr lang="el-GR" sz="2000" dirty="0" smtClean="0"/>
              <a:t> εργολάβος Χρήστος Δημόπουλος και την επίβλεψη της κατασκευής ο </a:t>
            </a:r>
            <a:r>
              <a:rPr lang="el-GR" sz="2000" dirty="0" err="1" smtClean="0"/>
              <a:t>Μεγαλοπολίτης</a:t>
            </a:r>
            <a:r>
              <a:rPr lang="el-GR" sz="2000" dirty="0" smtClean="0"/>
              <a:t> Μηχανικός Τάσος </a:t>
            </a:r>
            <a:r>
              <a:rPr lang="el-GR" sz="2000" dirty="0" err="1" smtClean="0"/>
              <a:t>Σταθουλόπουλος</a:t>
            </a:r>
            <a:r>
              <a:rPr lang="el-GR" sz="2000" dirty="0" smtClean="0"/>
              <a:t>. </a:t>
            </a:r>
          </a:p>
          <a:p>
            <a:r>
              <a:rPr lang="el-GR" sz="2000" dirty="0" smtClean="0"/>
              <a:t>           Σήμερα λειτουργεί κανονικά ως νερόμυλος, αλέθοντας σιτάρι και δημητριακά καθώς ως μικρό μουσείο με εκθέματα παραδοσιακά εργαλεία </a:t>
            </a:r>
            <a:r>
              <a:rPr lang="el-GR" sz="2000" dirty="0" err="1" smtClean="0"/>
              <a:t>αγροτοκτηνοτροφίας</a:t>
            </a:r>
            <a:r>
              <a:rPr lang="el-GR" sz="2000" dirty="0" smtClean="0"/>
              <a:t> και </a:t>
            </a:r>
            <a:r>
              <a:rPr lang="el-GR" sz="2000" dirty="0" err="1" smtClean="0"/>
              <a:t>κλωστουφαντουργίας</a:t>
            </a:r>
            <a:r>
              <a:rPr lang="el-GR" sz="2000" dirty="0" smtClean="0"/>
              <a:t> από την ιστορία της γεωργικής ζωής των κατοίκων του χωριού. Εγκαινιάστηκε επισήμως και έγινε μέλος του Ινστιτούτου των Ελληνικών Μύλων τον Μάιο του 2006.</a:t>
            </a:r>
            <a:endParaRPr lang="en-US" sz="2000" dirty="0" smtClean="0"/>
          </a:p>
          <a:p>
            <a:endParaRPr lang="en-US" dirty="0" smtClean="0"/>
          </a:p>
          <a:p>
            <a:endParaRPr lang="en-US"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ctrTitle" idx="4294967295"/>
          </p:nvPr>
        </p:nvSpPr>
        <p:spPr>
          <a:xfrm>
            <a:off x="395536" y="1988840"/>
            <a:ext cx="7772400" cy="1470025"/>
          </a:xfrm>
        </p:spPr>
        <p:txBody>
          <a:bodyPr/>
          <a:lstStyle/>
          <a:p>
            <a:r>
              <a:rPr lang="el-GR" dirty="0" smtClean="0"/>
              <a:t>Η ανακατασκευή –αναπαλαίωση </a:t>
            </a:r>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χαρτησ τοποθεσιασ μυλου 001.jpg"/>
          <p:cNvPicPr>
            <a:picLocks noChangeAspect="1"/>
          </p:cNvPicPr>
          <p:nvPr/>
        </p:nvPicPr>
        <p:blipFill>
          <a:blip r:embed="rId2" cstate="print"/>
          <a:stretch>
            <a:fillRect/>
          </a:stretch>
        </p:blipFill>
        <p:spPr>
          <a:xfrm>
            <a:off x="2267744" y="332656"/>
            <a:ext cx="4543180" cy="6336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ΜΥΛΟΣ\ΜΥΛΟΣ 1\ΜΥΛΟΣ 1\σάρωση0013.jpg"/>
          <p:cNvPicPr>
            <a:picLocks noChangeAspect="1" noChangeArrowheads="1"/>
          </p:cNvPicPr>
          <p:nvPr/>
        </p:nvPicPr>
        <p:blipFill>
          <a:blip r:embed="rId2" cstate="print"/>
          <a:srcRect/>
          <a:stretch>
            <a:fillRect/>
          </a:stretch>
        </p:blipFill>
        <p:spPr bwMode="auto">
          <a:xfrm>
            <a:off x="1831086" y="1639062"/>
            <a:ext cx="5481828" cy="357987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εραμιδι 1 001.jpg"/>
          <p:cNvPicPr>
            <a:picLocks noChangeAspect="1"/>
          </p:cNvPicPr>
          <p:nvPr/>
        </p:nvPicPr>
        <p:blipFill>
          <a:blip r:embed="rId2" cstate="print"/>
          <a:stretch>
            <a:fillRect/>
          </a:stretch>
        </p:blipFill>
        <p:spPr>
          <a:xfrm rot="5400000">
            <a:off x="1829483" y="0"/>
            <a:ext cx="5485034"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ΜΥΛΟΣ\ΜΥΛΟΣ 1\ΜΥΛΟΣ 1\σάρωση0016.jpg"/>
          <p:cNvPicPr>
            <a:picLocks noChangeAspect="1" noChangeArrowheads="1"/>
          </p:cNvPicPr>
          <p:nvPr/>
        </p:nvPicPr>
        <p:blipFill>
          <a:blip r:embed="rId2" cstate="print"/>
          <a:srcRect/>
          <a:stretch>
            <a:fillRect/>
          </a:stretch>
        </p:blipFill>
        <p:spPr bwMode="auto">
          <a:xfrm>
            <a:off x="1849374" y="1620774"/>
            <a:ext cx="5445252" cy="361645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εραμιδι 3 001.jpg"/>
          <p:cNvPicPr>
            <a:picLocks noChangeAspect="1"/>
          </p:cNvPicPr>
          <p:nvPr/>
        </p:nvPicPr>
        <p:blipFill>
          <a:blip r:embed="rId2" cstate="print"/>
          <a:stretch>
            <a:fillRect/>
          </a:stretch>
        </p:blipFill>
        <p:spPr>
          <a:xfrm rot="5400000">
            <a:off x="1967196" y="0"/>
            <a:ext cx="5209607"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keramidi 4 001.jpg"/>
          <p:cNvPicPr>
            <a:picLocks noChangeAspect="1"/>
          </p:cNvPicPr>
          <p:nvPr/>
        </p:nvPicPr>
        <p:blipFill>
          <a:blip r:embed="rId2" cstate="print"/>
          <a:stretch>
            <a:fillRect/>
          </a:stretch>
        </p:blipFill>
        <p:spPr>
          <a:xfrm rot="5400000">
            <a:off x="1645644" y="0"/>
            <a:ext cx="5852711"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ΜΥΛΟΣ\ΜΥΛΟΣ 1\ΜΥΛΟΣ 1\σάρωση0025.jpg"/>
          <p:cNvPicPr>
            <a:picLocks noChangeAspect="1" noChangeArrowheads="1"/>
          </p:cNvPicPr>
          <p:nvPr/>
        </p:nvPicPr>
        <p:blipFill>
          <a:blip r:embed="rId2" cstate="print"/>
          <a:srcRect/>
          <a:stretch>
            <a:fillRect/>
          </a:stretch>
        </p:blipFill>
        <p:spPr bwMode="auto">
          <a:xfrm>
            <a:off x="1796796" y="1620774"/>
            <a:ext cx="5550408" cy="361645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εραμίδι 2 001.jpg"/>
          <p:cNvPicPr>
            <a:picLocks noChangeAspect="1"/>
          </p:cNvPicPr>
          <p:nvPr/>
        </p:nvPicPr>
        <p:blipFill>
          <a:blip r:embed="rId2" cstate="print"/>
          <a:stretch>
            <a:fillRect/>
          </a:stretch>
        </p:blipFill>
        <p:spPr>
          <a:xfrm rot="5400000">
            <a:off x="1860299" y="0"/>
            <a:ext cx="5423401"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ΜΥΛΟΣ\ΜΥΛΟΣ 2\ΜΥΛΟΣ 2\σάρωση0034.jpg"/>
          <p:cNvPicPr>
            <a:picLocks noChangeAspect="1" noChangeArrowheads="1"/>
          </p:cNvPicPr>
          <p:nvPr/>
        </p:nvPicPr>
        <p:blipFill>
          <a:blip r:embed="rId2" cstate="print"/>
          <a:srcRect/>
          <a:stretch>
            <a:fillRect/>
          </a:stretch>
        </p:blipFill>
        <p:spPr bwMode="auto">
          <a:xfrm>
            <a:off x="1778508" y="1691640"/>
            <a:ext cx="5586984" cy="347472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ΜΥΛΟΣ\ΜΥΛΟΣ 2\ΜΥΛΟΣ 2\σάρωση0044.jpg"/>
          <p:cNvPicPr>
            <a:picLocks noChangeAspect="1" noChangeArrowheads="1"/>
          </p:cNvPicPr>
          <p:nvPr/>
        </p:nvPicPr>
        <p:blipFill>
          <a:blip r:embed="rId2" cstate="print"/>
          <a:srcRect/>
          <a:stretch>
            <a:fillRect/>
          </a:stretch>
        </p:blipFill>
        <p:spPr bwMode="auto">
          <a:xfrm>
            <a:off x="1812798" y="1673352"/>
            <a:ext cx="5518404" cy="351129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ΜΥΛΟΣ\ΜΥΛΟΣ 2\ΜΥΛΟΣ 2\σάρωση0046.jpg"/>
          <p:cNvPicPr>
            <a:picLocks noChangeAspect="1" noChangeArrowheads="1"/>
          </p:cNvPicPr>
          <p:nvPr/>
        </p:nvPicPr>
        <p:blipFill>
          <a:blip r:embed="rId2" cstate="print"/>
          <a:srcRect/>
          <a:stretch>
            <a:fillRect/>
          </a:stretch>
        </p:blipFill>
        <p:spPr bwMode="auto">
          <a:xfrm>
            <a:off x="2715768" y="717804"/>
            <a:ext cx="3712464" cy="542239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neromylos-morogianni.gr/img/before/before_1.jpg"/>
          <p:cNvPicPr>
            <a:picLocks noChangeAspect="1" noChangeArrowheads="1"/>
          </p:cNvPicPr>
          <p:nvPr/>
        </p:nvPicPr>
        <p:blipFill>
          <a:blip r:embed="rId2" cstate="print"/>
          <a:srcRect/>
          <a:stretch>
            <a:fillRect/>
          </a:stretch>
        </p:blipFill>
        <p:spPr bwMode="auto">
          <a:xfrm>
            <a:off x="2123728" y="1268760"/>
            <a:ext cx="5852696" cy="4572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ΜΥΛΟΣ\ΜΥΛΟΣ 2\σάρωση0011.jpg"/>
          <p:cNvPicPr>
            <a:picLocks noChangeAspect="1" noChangeArrowheads="1"/>
          </p:cNvPicPr>
          <p:nvPr/>
        </p:nvPicPr>
        <p:blipFill>
          <a:blip r:embed="rId2" cstate="print"/>
          <a:srcRect/>
          <a:stretch>
            <a:fillRect/>
          </a:stretch>
        </p:blipFill>
        <p:spPr bwMode="auto">
          <a:xfrm>
            <a:off x="2715768" y="752094"/>
            <a:ext cx="3712464" cy="535381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smtClean="0"/>
              <a:t>ΕΓΚΑΙΝΙΑ ΜΥΛΟΥ ΜΩΡΟΓΙΑΝΝΗ </a:t>
            </a:r>
            <a:endParaRPr lang="el-GR" dirty="0"/>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ΕΓΚΑΙΝΙΑ ΜΥΛΟΥ 20-5-2006\ΕΓΚΑΙΝΙΑ\ΕΓΚΑΙΝΙΑ ΜΥΛΟΥ 20-5-2006 035.jpg"/>
          <p:cNvPicPr>
            <a:picLocks noChangeAspect="1" noChangeArrowheads="1"/>
          </p:cNvPicPr>
          <p:nvPr/>
        </p:nvPicPr>
        <p:blipFill>
          <a:blip r:embed="rId2" cstate="print"/>
          <a:srcRect/>
          <a:stretch>
            <a:fillRect/>
          </a:stretch>
        </p:blipFill>
        <p:spPr bwMode="auto">
          <a:xfrm>
            <a:off x="0" y="0"/>
            <a:ext cx="9120000" cy="6840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ΕΓΚΑΙΝΙΑ ΜΥΛΟΥ 20-5-2006\ΕΓΚΑΙΝΙΑ\ΕΓΚΑΙΝΙΑ ΜΥΛΟΥ 20-5-2006 036.jpg"/>
          <p:cNvPicPr>
            <a:picLocks noChangeAspect="1" noChangeArrowheads="1"/>
          </p:cNvPicPr>
          <p:nvPr/>
        </p:nvPicPr>
        <p:blipFill>
          <a:blip r:embed="rId2" cstate="print"/>
          <a:srcRect/>
          <a:stretch>
            <a:fillRect/>
          </a:stretch>
        </p:blipFill>
        <p:spPr bwMode="auto">
          <a:xfrm>
            <a:off x="0" y="0"/>
            <a:ext cx="9144000" cy="7172664"/>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ΕΓΚΑΙΝΙΑ ΜΥΛΟΥ 20-5-2006\ΕΓΚΑΙΝΙΑ\ΕΓΚΑΙΝΙΑ ΜΥΛΟΥ 20-5-2006 04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ΕΓΚΑΙΝΙΑ ΜΥΛΟΥ 20-5-2006\ΦΩΤΟ ΜΥΛΟΥ\mylos.jpg"/>
          <p:cNvPicPr>
            <a:picLocks noChangeAspect="1" noChangeArrowheads="1"/>
          </p:cNvPicPr>
          <p:nvPr/>
        </p:nvPicPr>
        <p:blipFill>
          <a:blip r:embed="rId2" cstate="print"/>
          <a:srcRect/>
          <a:stretch>
            <a:fillRect/>
          </a:stretch>
        </p:blipFill>
        <p:spPr bwMode="auto">
          <a:xfrm>
            <a:off x="1143000" y="0"/>
            <a:ext cx="6858000"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395536" y="1916832"/>
            <a:ext cx="8229600" cy="1143000"/>
          </a:xfrm>
        </p:spPr>
        <p:txBody>
          <a:bodyPr/>
          <a:lstStyle/>
          <a:p>
            <a:r>
              <a:rPr lang="el-GR" dirty="0" smtClean="0"/>
              <a:t>Η ΒΡΑΒΕΥΣΗ ΑΠΟ ΤΟ ΙΤΕΜ 2010</a:t>
            </a:r>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ΜΥΛΟΣ\σάρωση0008.jpg"/>
          <p:cNvPicPr>
            <a:picLocks noChangeAspect="1" noChangeArrowheads="1"/>
          </p:cNvPicPr>
          <p:nvPr/>
        </p:nvPicPr>
        <p:blipFill>
          <a:blip r:embed="rId2" cstate="print"/>
          <a:srcRect/>
          <a:stretch>
            <a:fillRect/>
          </a:stretch>
        </p:blipFill>
        <p:spPr bwMode="auto">
          <a:xfrm>
            <a:off x="4283968" y="0"/>
            <a:ext cx="4368000" cy="6048000"/>
          </a:xfrm>
          <a:prstGeom prst="rect">
            <a:avLst/>
          </a:prstGeom>
          <a:noFill/>
        </p:spPr>
      </p:pic>
      <p:pic>
        <p:nvPicPr>
          <p:cNvPr id="1027" name="Picture 3" descr="C:\ΜΥΛΟΣ\σάρωση0009.jpg"/>
          <p:cNvPicPr>
            <a:picLocks noChangeAspect="1" noChangeArrowheads="1"/>
          </p:cNvPicPr>
          <p:nvPr/>
        </p:nvPicPr>
        <p:blipFill>
          <a:blip r:embed="rId3" cstate="print"/>
          <a:srcRect/>
          <a:stretch>
            <a:fillRect/>
          </a:stretch>
        </p:blipFill>
        <p:spPr bwMode="auto">
          <a:xfrm>
            <a:off x="10" y="0"/>
            <a:ext cx="4118123" cy="6156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ο μυλοσ του μωρογιαννη 001.jpg"/>
          <p:cNvPicPr>
            <a:picLocks noChangeAspect="1"/>
          </p:cNvPicPr>
          <p:nvPr/>
        </p:nvPicPr>
        <p:blipFill>
          <a:blip r:embed="rId2" cstate="print"/>
          <a:srcRect l="2306" t="1701" r="5197" b="2751"/>
          <a:stretch>
            <a:fillRect/>
          </a:stretch>
        </p:blipFill>
        <p:spPr>
          <a:xfrm rot="16200000">
            <a:off x="2231740" y="224644"/>
            <a:ext cx="4608512" cy="655272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ctrTitle" idx="4294967295"/>
          </p:nvPr>
        </p:nvSpPr>
        <p:spPr>
          <a:xfrm>
            <a:off x="0" y="2130425"/>
            <a:ext cx="7772400" cy="1470025"/>
          </a:xfrm>
        </p:spPr>
        <p:txBody>
          <a:bodyPr/>
          <a:lstStyle/>
          <a:p>
            <a:r>
              <a:rPr lang="el-GR" dirty="0" smtClean="0"/>
              <a:t>Η νεώτερη φάση της ιστορίας του Νερόμυλου </a:t>
            </a:r>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neromylos-morogianni.gr/img/before/before_3.jpg"/>
          <p:cNvPicPr>
            <a:picLocks noChangeAspect="1" noChangeArrowheads="1"/>
          </p:cNvPicPr>
          <p:nvPr/>
        </p:nvPicPr>
        <p:blipFill>
          <a:blip r:embed="rId2" cstate="print"/>
          <a:srcRect/>
          <a:stretch>
            <a:fillRect/>
          </a:stretch>
        </p:blipFill>
        <p:spPr bwMode="auto">
          <a:xfrm>
            <a:off x="1835695" y="1124743"/>
            <a:ext cx="5668360" cy="4428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Β.ΤΑΥΓΕΤΟΣ -ΜΥΛΟΣ- ΑΘΗΝΟΡΑΜΑ\σάρωση0005.jpg"/>
          <p:cNvPicPr>
            <a:picLocks noChangeAspect="1" noChangeArrowheads="1"/>
          </p:cNvPicPr>
          <p:nvPr/>
        </p:nvPicPr>
        <p:blipFill>
          <a:blip r:embed="rId2" cstate="print"/>
          <a:srcRect/>
          <a:stretch>
            <a:fillRect/>
          </a:stretch>
        </p:blipFill>
        <p:spPr bwMode="auto">
          <a:xfrm>
            <a:off x="1691684" y="0"/>
            <a:ext cx="4496585" cy="6588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F.Morogiannis\Music\ΤΑΥΓΕΤΟΣ\Αθηνόραμα-Ταυγετος 2.JPG"/>
          <p:cNvPicPr>
            <a:picLocks noChangeAspect="1" noChangeArrowheads="1"/>
          </p:cNvPicPr>
          <p:nvPr/>
        </p:nvPicPr>
        <p:blipFill>
          <a:blip r:embed="rId2" cstate="print"/>
          <a:srcRect/>
          <a:stretch>
            <a:fillRect/>
          </a:stretch>
        </p:blipFill>
        <p:spPr bwMode="auto">
          <a:xfrm>
            <a:off x="2051720" y="0"/>
            <a:ext cx="4812885" cy="6858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Β.ΤΑΥΓΕΤΟΣ -ΜΥΛΟΣ- ΑΘΗΝΟΡΑΜΑ\σάρωση0007.jpg"/>
          <p:cNvPicPr>
            <a:picLocks noChangeAspect="1" noChangeArrowheads="1"/>
          </p:cNvPicPr>
          <p:nvPr/>
        </p:nvPicPr>
        <p:blipFill>
          <a:blip r:embed="rId2" cstate="print"/>
          <a:srcRect/>
          <a:stretch>
            <a:fillRect/>
          </a:stretch>
        </p:blipFill>
        <p:spPr bwMode="auto">
          <a:xfrm>
            <a:off x="1835698" y="-54000"/>
            <a:ext cx="4652008" cy="6732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Β.ΤΑΥΓΕΤΟΣ -ΜΥΛΟΣ- ΑΘΗΝΟΡΑΜΑ\σάρωση0008.jpg"/>
          <p:cNvPicPr>
            <a:picLocks noChangeAspect="1" noChangeArrowheads="1"/>
          </p:cNvPicPr>
          <p:nvPr/>
        </p:nvPicPr>
        <p:blipFill>
          <a:blip r:embed="rId2" cstate="print"/>
          <a:srcRect/>
          <a:stretch>
            <a:fillRect/>
          </a:stretch>
        </p:blipFill>
        <p:spPr bwMode="auto">
          <a:xfrm>
            <a:off x="1835696" y="-90000"/>
            <a:ext cx="4649081" cy="6948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Β.ΤΑΥΓΕΤΟΣ -ΜΥΛΟΣ- ΑΘΗΝΟΡΑΜΑ\σάρωση0009.jpg"/>
          <p:cNvPicPr>
            <a:picLocks noChangeAspect="1" noChangeArrowheads="1"/>
          </p:cNvPicPr>
          <p:nvPr/>
        </p:nvPicPr>
        <p:blipFill>
          <a:blip r:embed="rId2" cstate="print"/>
          <a:srcRect/>
          <a:stretch>
            <a:fillRect/>
          </a:stretch>
        </p:blipFill>
        <p:spPr bwMode="auto">
          <a:xfrm>
            <a:off x="1763688" y="0"/>
            <a:ext cx="4806108" cy="67320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θηνόραμα 001.jpg"/>
          <p:cNvPicPr>
            <a:picLocks noChangeAspect="1"/>
          </p:cNvPicPr>
          <p:nvPr/>
        </p:nvPicPr>
        <p:blipFill>
          <a:blip r:embed="rId2" cstate="print"/>
          <a:stretch>
            <a:fillRect/>
          </a:stretch>
        </p:blipFill>
        <p:spPr>
          <a:xfrm>
            <a:off x="2434490" y="0"/>
            <a:ext cx="427502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θηνόραμα 002.jpg"/>
          <p:cNvPicPr>
            <a:picLocks noChangeAspect="1"/>
          </p:cNvPicPr>
          <p:nvPr/>
        </p:nvPicPr>
        <p:blipFill>
          <a:blip r:embed="rId2" cstate="print"/>
          <a:stretch>
            <a:fillRect/>
          </a:stretch>
        </p:blipFill>
        <p:spPr>
          <a:xfrm rot="16200000">
            <a:off x="2080846" y="0"/>
            <a:ext cx="4982308"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θηνόραμα 3.jpg"/>
          <p:cNvPicPr>
            <a:picLocks noChangeAspect="1"/>
          </p:cNvPicPr>
          <p:nvPr/>
        </p:nvPicPr>
        <p:blipFill>
          <a:blip r:embed="rId2" cstate="print"/>
          <a:stretch>
            <a:fillRect/>
          </a:stretch>
        </p:blipFill>
        <p:spPr>
          <a:xfrm>
            <a:off x="2395152" y="0"/>
            <a:ext cx="4353695"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idx="4294967295"/>
          </p:nvPr>
        </p:nvSpPr>
        <p:spPr>
          <a:xfrm>
            <a:off x="467544" y="1556792"/>
            <a:ext cx="7772400" cy="1470025"/>
          </a:xfrm>
        </p:spPr>
        <p:txBody>
          <a:bodyPr/>
          <a:lstStyle/>
          <a:p>
            <a:r>
              <a:rPr lang="el-GR" dirty="0" smtClean="0"/>
              <a:t>ΠΡΟΓΡΑΜΜΑ </a:t>
            </a:r>
            <a:r>
              <a:rPr lang="en-US" dirty="0" smtClean="0"/>
              <a:t>RESTOR HYDRO</a:t>
            </a:r>
            <a:endParaRPr lang="el-G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2013-08-16 Αυγουστος 2013 Γιαννέικα\Αυγουστος 2013 Γιαννέικα 012.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neromylos-morogianni.gr/img/before/before_5.jpg"/>
          <p:cNvPicPr>
            <a:picLocks noChangeAspect="1" noChangeArrowheads="1"/>
          </p:cNvPicPr>
          <p:nvPr/>
        </p:nvPicPr>
        <p:blipFill>
          <a:blip r:embed="rId2" cstate="print"/>
          <a:srcRect/>
          <a:stretch>
            <a:fillRect/>
          </a:stretch>
        </p:blipFill>
        <p:spPr bwMode="auto">
          <a:xfrm>
            <a:off x="1835695" y="1412775"/>
            <a:ext cx="5345772" cy="41760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2013-08-16 Αυγουστος 2013 Γιαννέικα\Αυγουστος 2013 Γιαννέικα 019.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2013-08-16 Αυγουστος 2013 Γιαννέικα\Αυγουστος 2013 Γιαννέικα 026.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2013-08-16 Αυγουστος 2013 Γιαννέικα\Αυγουστος 2013 Γιαννέικα 027.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2013-08-16 Αυγουστος 2013 Γιαννέικα\Αυγουστος 2013 Γιαννέικα 032.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75656" y="3645024"/>
            <a:ext cx="5526360" cy="646331"/>
          </a:xfrm>
          <a:prstGeom prst="rect">
            <a:avLst/>
          </a:prstGeom>
        </p:spPr>
        <p:txBody>
          <a:bodyPr wrap="square">
            <a:spAutoFit/>
          </a:bodyPr>
          <a:lstStyle/>
          <a:p>
            <a:endParaRPr lang="en-US" dirty="0" smtClean="0"/>
          </a:p>
          <a:p>
            <a:endParaRPr lang="el-GR" dirty="0"/>
          </a:p>
        </p:txBody>
      </p:sp>
      <p:sp>
        <p:nvSpPr>
          <p:cNvPr id="3" name="2 - Ορθογώνιο"/>
          <p:cNvSpPr/>
          <p:nvPr/>
        </p:nvSpPr>
        <p:spPr>
          <a:xfrm>
            <a:off x="1331640" y="2060848"/>
            <a:ext cx="4572000" cy="1200329"/>
          </a:xfrm>
          <a:prstGeom prst="rect">
            <a:avLst/>
          </a:prstGeom>
        </p:spPr>
        <p:txBody>
          <a:bodyPr>
            <a:spAutoFit/>
          </a:bodyPr>
          <a:lstStyle/>
          <a:p>
            <a:r>
              <a:rPr lang="en-US" b="1" dirty="0" smtClean="0"/>
              <a:t>GREECE</a:t>
            </a:r>
          </a:p>
          <a:p>
            <a:r>
              <a:rPr lang="en-US" b="1" dirty="0" smtClean="0"/>
              <a:t>The </a:t>
            </a:r>
            <a:r>
              <a:rPr lang="en-US" b="1" dirty="0" err="1" smtClean="0"/>
              <a:t>Morogiannis</a:t>
            </a:r>
            <a:r>
              <a:rPr lang="en-US" b="1" dirty="0" smtClean="0"/>
              <a:t>’ watermill: A representative case for the implementation</a:t>
            </a:r>
          </a:p>
          <a:p>
            <a:r>
              <a:rPr lang="en-US" b="1" dirty="0" smtClean="0"/>
              <a:t>of RESTOR HYDRO project in Greece.</a:t>
            </a:r>
            <a:endParaRPr lang="el-GR" dirty="0"/>
          </a:p>
        </p:txBody>
      </p:sp>
      <p:sp>
        <p:nvSpPr>
          <p:cNvPr id="4" name="3 - Ορθογώνιο"/>
          <p:cNvSpPr/>
          <p:nvPr/>
        </p:nvSpPr>
        <p:spPr>
          <a:xfrm>
            <a:off x="1403648" y="476672"/>
            <a:ext cx="6627440" cy="1846659"/>
          </a:xfrm>
          <a:prstGeom prst="rect">
            <a:avLst/>
          </a:prstGeom>
        </p:spPr>
        <p:txBody>
          <a:bodyPr wrap="square">
            <a:spAutoFit/>
          </a:bodyPr>
          <a:lstStyle/>
          <a:p>
            <a:pPr lvl="0"/>
            <a:r>
              <a:rPr lang="en-US" sz="2400" dirty="0" smtClean="0">
                <a:solidFill>
                  <a:prstClr val="black"/>
                </a:solidFill>
              </a:rPr>
              <a:t>TIMS E-NEWS</a:t>
            </a:r>
          </a:p>
          <a:p>
            <a:pPr lvl="0"/>
            <a:r>
              <a:rPr lang="en-US" sz="2400" dirty="0" smtClean="0">
                <a:solidFill>
                  <a:prstClr val="black"/>
                </a:solidFill>
              </a:rPr>
              <a:t>The International </a:t>
            </a:r>
            <a:r>
              <a:rPr lang="en-US" sz="2400" dirty="0" err="1" smtClean="0">
                <a:solidFill>
                  <a:prstClr val="black"/>
                </a:solidFill>
              </a:rPr>
              <a:t>Molinological</a:t>
            </a:r>
            <a:r>
              <a:rPr lang="en-US" sz="2400" dirty="0" smtClean="0">
                <a:solidFill>
                  <a:prstClr val="black"/>
                </a:solidFill>
              </a:rPr>
              <a:t> Society</a:t>
            </a:r>
          </a:p>
          <a:p>
            <a:pPr lvl="0"/>
            <a:r>
              <a:rPr lang="en-US" sz="2400" dirty="0" smtClean="0">
                <a:solidFill>
                  <a:prstClr val="black"/>
                </a:solidFill>
              </a:rPr>
              <a:t>Fall/ Winter 2013</a:t>
            </a:r>
          </a:p>
          <a:p>
            <a:pPr lvl="0"/>
            <a:endParaRPr lang="en-US" sz="2400" dirty="0" smtClean="0">
              <a:solidFill>
                <a:prstClr val="black"/>
              </a:solidFill>
            </a:endParaRPr>
          </a:p>
          <a:p>
            <a:pPr lvl="0"/>
            <a:endParaRPr lang="el-GR" dirty="0">
              <a:solidFill>
                <a:prstClr val="black"/>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691680" y="908720"/>
            <a:ext cx="4905375" cy="3257550"/>
          </a:xfrm>
          <a:prstGeom prst="rect">
            <a:avLst/>
          </a:prstGeom>
          <a:noFill/>
          <a:ln w="9525">
            <a:noFill/>
            <a:miter lim="800000"/>
            <a:headEnd/>
            <a:tailEnd/>
          </a:ln>
        </p:spPr>
      </p:pic>
      <p:sp>
        <p:nvSpPr>
          <p:cNvPr id="3" name="2 - Ορθογώνιο"/>
          <p:cNvSpPr/>
          <p:nvPr/>
        </p:nvSpPr>
        <p:spPr>
          <a:xfrm>
            <a:off x="1907704" y="4365104"/>
            <a:ext cx="4572000" cy="923330"/>
          </a:xfrm>
          <a:prstGeom prst="rect">
            <a:avLst/>
          </a:prstGeom>
        </p:spPr>
        <p:txBody>
          <a:bodyPr>
            <a:spAutoFit/>
          </a:bodyPr>
          <a:lstStyle/>
          <a:p>
            <a:r>
              <a:rPr lang="en-US" dirty="0" smtClean="0"/>
              <a:t>The </a:t>
            </a:r>
            <a:r>
              <a:rPr lang="en-US" dirty="0" err="1" smtClean="0"/>
              <a:t>Morogiannis</a:t>
            </a:r>
            <a:r>
              <a:rPr lang="en-US" dirty="0" smtClean="0"/>
              <a:t> watermill (Fig. 1) is located</a:t>
            </a:r>
          </a:p>
          <a:p>
            <a:r>
              <a:rPr lang="it-IT" dirty="0" smtClean="0"/>
              <a:t>at Kato Giannaioi village in Arcadia</a:t>
            </a:r>
          </a:p>
          <a:p>
            <a:r>
              <a:rPr lang="en-US" dirty="0" smtClean="0"/>
              <a:t>prefecture.</a:t>
            </a:r>
            <a:endParaRPr lang="en-US" dirty="0"/>
          </a:p>
        </p:txBody>
      </p:sp>
      <p:pic>
        <p:nvPicPr>
          <p:cNvPr id="4" name="Picture 8"/>
          <p:cNvPicPr>
            <a:picLocks noChangeAspect="1" noChangeArrowheads="1"/>
          </p:cNvPicPr>
          <p:nvPr/>
        </p:nvPicPr>
        <p:blipFill>
          <a:blip r:embed="rId3" cstate="print"/>
          <a:srcRect/>
          <a:stretch>
            <a:fillRect/>
          </a:stretch>
        </p:blipFill>
        <p:spPr bwMode="auto">
          <a:xfrm>
            <a:off x="0" y="4950000"/>
            <a:ext cx="2004540" cy="190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539552" y="2924944"/>
            <a:ext cx="7344816" cy="369332"/>
          </a:xfrm>
          <a:prstGeom prst="rect">
            <a:avLst/>
          </a:prstGeom>
        </p:spPr>
        <p:txBody>
          <a:bodyPr wrap="square">
            <a:spAutoFit/>
          </a:bodyPr>
          <a:lstStyle/>
          <a:p>
            <a:r>
              <a:rPr lang="en-US" dirty="0" smtClean="0"/>
              <a:t>.</a:t>
            </a:r>
            <a:endParaRPr lang="el-GR" dirty="0"/>
          </a:p>
        </p:txBody>
      </p:sp>
      <p:pic>
        <p:nvPicPr>
          <p:cNvPr id="14338" name="Picture 2"/>
          <p:cNvPicPr>
            <a:picLocks noChangeAspect="1" noChangeArrowheads="1"/>
          </p:cNvPicPr>
          <p:nvPr/>
        </p:nvPicPr>
        <p:blipFill>
          <a:blip r:embed="rId2" cstate="print"/>
          <a:srcRect/>
          <a:stretch>
            <a:fillRect/>
          </a:stretch>
        </p:blipFill>
        <p:spPr bwMode="auto">
          <a:xfrm>
            <a:off x="1331629" y="1628800"/>
            <a:ext cx="2689175" cy="39960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5148054" y="1772816"/>
            <a:ext cx="2606255" cy="3924000"/>
          </a:xfrm>
          <a:prstGeom prst="rect">
            <a:avLst/>
          </a:prstGeom>
          <a:noFill/>
          <a:ln w="9525">
            <a:noFill/>
            <a:miter lim="800000"/>
            <a:headEnd/>
            <a:tailEnd/>
          </a:ln>
        </p:spPr>
      </p:pic>
      <p:pic>
        <p:nvPicPr>
          <p:cNvPr id="7" name="Picture 8"/>
          <p:cNvPicPr>
            <a:picLocks noChangeAspect="1" noChangeArrowheads="1"/>
          </p:cNvPicPr>
          <p:nvPr/>
        </p:nvPicPr>
        <p:blipFill>
          <a:blip r:embed="rId4" cstate="print"/>
          <a:srcRect/>
          <a:stretch>
            <a:fillRect/>
          </a:stretch>
        </p:blipFill>
        <p:spPr bwMode="auto">
          <a:xfrm>
            <a:off x="0" y="5562000"/>
            <a:ext cx="1361574" cy="1296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195736" y="404664"/>
            <a:ext cx="4905375" cy="3257550"/>
          </a:xfrm>
          <a:prstGeom prst="rect">
            <a:avLst/>
          </a:prstGeom>
          <a:noFill/>
          <a:ln w="9525">
            <a:noFill/>
            <a:miter lim="800000"/>
            <a:headEnd/>
            <a:tailEnd/>
          </a:ln>
        </p:spPr>
      </p:pic>
      <p:sp>
        <p:nvSpPr>
          <p:cNvPr id="3" name="2 - Ορθογώνιο"/>
          <p:cNvSpPr/>
          <p:nvPr/>
        </p:nvSpPr>
        <p:spPr>
          <a:xfrm>
            <a:off x="2483768" y="4077072"/>
            <a:ext cx="4572000" cy="646331"/>
          </a:xfrm>
          <a:prstGeom prst="rect">
            <a:avLst/>
          </a:prstGeom>
        </p:spPr>
        <p:txBody>
          <a:bodyPr>
            <a:spAutoFit/>
          </a:bodyPr>
          <a:lstStyle/>
          <a:p>
            <a:r>
              <a:rPr lang="en-US" dirty="0"/>
              <a:t>Figure 4: The water wheel (1) and the</a:t>
            </a:r>
          </a:p>
          <a:p>
            <a:r>
              <a:rPr lang="en-US" dirty="0"/>
              <a:t>nozzle (2)</a:t>
            </a:r>
            <a:endParaRPr lang="el-GR" dirty="0"/>
          </a:p>
        </p:txBody>
      </p:sp>
      <p:pic>
        <p:nvPicPr>
          <p:cNvPr id="4" name="Picture 8"/>
          <p:cNvPicPr>
            <a:picLocks noChangeAspect="1" noChangeArrowheads="1"/>
          </p:cNvPicPr>
          <p:nvPr/>
        </p:nvPicPr>
        <p:blipFill>
          <a:blip r:embed="rId3" cstate="print"/>
          <a:srcRect/>
          <a:stretch>
            <a:fillRect/>
          </a:stretch>
        </p:blipFill>
        <p:spPr bwMode="auto">
          <a:xfrm>
            <a:off x="0" y="4950000"/>
            <a:ext cx="2004540" cy="1908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2595563" y="3038475"/>
            <a:ext cx="3952875" cy="781050"/>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2555776" y="3861048"/>
            <a:ext cx="3952875" cy="781050"/>
          </a:xfrm>
          <a:prstGeom prst="rect">
            <a:avLst/>
          </a:prstGeom>
          <a:noFill/>
          <a:ln w="952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2555776" y="2276872"/>
            <a:ext cx="3952875" cy="781050"/>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555776" y="1484784"/>
            <a:ext cx="3952875" cy="781050"/>
          </a:xfrm>
          <a:prstGeom prst="rect">
            <a:avLst/>
          </a:prstGeom>
          <a:noFill/>
          <a:ln w="9525">
            <a:noFill/>
            <a:miter lim="800000"/>
            <a:headEnd/>
            <a:tailEnd/>
          </a:ln>
        </p:spPr>
      </p:pic>
      <p:pic>
        <p:nvPicPr>
          <p:cNvPr id="16390" name="Picture 6"/>
          <p:cNvPicPr>
            <a:picLocks noChangeAspect="1" noChangeArrowheads="1"/>
          </p:cNvPicPr>
          <p:nvPr/>
        </p:nvPicPr>
        <p:blipFill>
          <a:blip r:embed="rId6" cstate="print"/>
          <a:srcRect/>
          <a:stretch>
            <a:fillRect/>
          </a:stretch>
        </p:blipFill>
        <p:spPr bwMode="auto">
          <a:xfrm>
            <a:off x="2555776" y="764704"/>
            <a:ext cx="3952875" cy="781050"/>
          </a:xfrm>
          <a:prstGeom prst="rect">
            <a:avLst/>
          </a:prstGeom>
          <a:noFill/>
          <a:ln w="9525">
            <a:noFill/>
            <a:miter lim="800000"/>
            <a:headEnd/>
            <a:tailEnd/>
          </a:ln>
        </p:spPr>
      </p:pic>
      <p:pic>
        <p:nvPicPr>
          <p:cNvPr id="16391" name="Picture 7"/>
          <p:cNvPicPr>
            <a:picLocks noChangeAspect="1" noChangeArrowheads="1"/>
          </p:cNvPicPr>
          <p:nvPr/>
        </p:nvPicPr>
        <p:blipFill>
          <a:blip r:embed="rId7" cstate="print"/>
          <a:srcRect/>
          <a:stretch>
            <a:fillRect/>
          </a:stretch>
        </p:blipFill>
        <p:spPr bwMode="auto">
          <a:xfrm>
            <a:off x="2555776" y="188640"/>
            <a:ext cx="3952875" cy="581025"/>
          </a:xfrm>
          <a:prstGeom prst="rect">
            <a:avLst/>
          </a:prstGeom>
          <a:noFill/>
          <a:ln w="9525">
            <a:noFill/>
            <a:miter lim="800000"/>
            <a:headEnd/>
            <a:tailEnd/>
          </a:ln>
        </p:spPr>
      </p:pic>
      <p:pic>
        <p:nvPicPr>
          <p:cNvPr id="16392" name="Picture 8"/>
          <p:cNvPicPr>
            <a:picLocks noChangeAspect="1" noChangeArrowheads="1"/>
          </p:cNvPicPr>
          <p:nvPr/>
        </p:nvPicPr>
        <p:blipFill>
          <a:blip r:embed="rId8" cstate="print"/>
          <a:srcRect/>
          <a:stretch>
            <a:fillRect/>
          </a:stretch>
        </p:blipFill>
        <p:spPr bwMode="auto">
          <a:xfrm>
            <a:off x="467544" y="4797152"/>
            <a:ext cx="2004540" cy="1908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771800" y="332656"/>
            <a:ext cx="3714750" cy="3257550"/>
          </a:xfrm>
          <a:prstGeom prst="rect">
            <a:avLst/>
          </a:prstGeom>
          <a:noFill/>
          <a:ln w="9525">
            <a:noFill/>
            <a:miter lim="800000"/>
            <a:headEnd/>
            <a:tailEnd/>
          </a:ln>
        </p:spPr>
      </p:pic>
      <p:sp>
        <p:nvSpPr>
          <p:cNvPr id="3" name="2 - Ορθογώνιο"/>
          <p:cNvSpPr/>
          <p:nvPr/>
        </p:nvSpPr>
        <p:spPr>
          <a:xfrm>
            <a:off x="2771800" y="4149080"/>
            <a:ext cx="4572000" cy="923330"/>
          </a:xfrm>
          <a:prstGeom prst="rect">
            <a:avLst/>
          </a:prstGeom>
        </p:spPr>
        <p:txBody>
          <a:bodyPr>
            <a:spAutoFit/>
          </a:bodyPr>
          <a:lstStyle/>
          <a:p>
            <a:r>
              <a:rPr lang="en-US" dirty="0"/>
              <a:t>Figure 2: The internal of </a:t>
            </a:r>
            <a:r>
              <a:rPr lang="en-US" dirty="0" err="1"/>
              <a:t>Morogiannis</a:t>
            </a:r>
            <a:endParaRPr lang="en-US" dirty="0"/>
          </a:p>
          <a:p>
            <a:r>
              <a:rPr lang="en-US" dirty="0"/>
              <a:t>watermill. The millstone the grains silo</a:t>
            </a:r>
          </a:p>
          <a:p>
            <a:r>
              <a:rPr lang="en-US" dirty="0"/>
              <a:t>and the flour container are visible</a:t>
            </a:r>
            <a:endParaRPr lang="el-GR" dirty="0"/>
          </a:p>
        </p:txBody>
      </p:sp>
      <p:pic>
        <p:nvPicPr>
          <p:cNvPr id="4" name="Picture 8"/>
          <p:cNvPicPr>
            <a:picLocks noChangeAspect="1" noChangeArrowheads="1"/>
          </p:cNvPicPr>
          <p:nvPr/>
        </p:nvPicPr>
        <p:blipFill>
          <a:blip r:embed="rId3" cstate="print"/>
          <a:srcRect/>
          <a:stretch>
            <a:fillRect/>
          </a:stretch>
        </p:blipFill>
        <p:spPr bwMode="auto">
          <a:xfrm>
            <a:off x="0" y="4653136"/>
            <a:ext cx="2004540" cy="190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idx="4294967295"/>
          </p:nvPr>
        </p:nvSpPr>
        <p:spPr>
          <a:xfrm>
            <a:off x="0" y="2130425"/>
            <a:ext cx="7772400" cy="1470025"/>
          </a:xfrm>
        </p:spPr>
        <p:txBody>
          <a:bodyPr/>
          <a:lstStyle/>
          <a:p>
            <a:r>
              <a:rPr lang="el-GR" dirty="0" smtClean="0"/>
              <a:t>Η </a:t>
            </a:r>
            <a:r>
              <a:rPr lang="el-GR" dirty="0" smtClean="0"/>
              <a:t>ιστορ</a:t>
            </a:r>
            <a:r>
              <a:rPr lang="el-GR" dirty="0" smtClean="0"/>
              <a:t>ί</a:t>
            </a:r>
            <a:r>
              <a:rPr lang="el-GR" dirty="0" smtClean="0"/>
              <a:t>α </a:t>
            </a:r>
            <a:r>
              <a:rPr lang="el-GR" dirty="0" smtClean="0"/>
              <a:t>του </a:t>
            </a:r>
            <a:r>
              <a:rPr lang="el-GR" dirty="0" smtClean="0"/>
              <a:t>Νερόμυλου </a:t>
            </a:r>
            <a:r>
              <a:rPr lang="el-GR" dirty="0" err="1" smtClean="0"/>
              <a:t>Μωρόγιαννη</a:t>
            </a:r>
            <a:r>
              <a:rPr lang="el-GR" dirty="0" smtClean="0"/>
              <a:t> </a:t>
            </a:r>
            <a:endParaRPr lang="el-G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idx="4294967295"/>
          </p:nvPr>
        </p:nvSpPr>
        <p:spPr>
          <a:xfrm>
            <a:off x="0" y="2130425"/>
            <a:ext cx="7772400" cy="1470025"/>
          </a:xfrm>
        </p:spPr>
        <p:txBody>
          <a:bodyPr>
            <a:normAutofit fontScale="90000"/>
          </a:bodyPr>
          <a:lstStyle/>
          <a:p>
            <a:r>
              <a:rPr lang="el-GR" dirty="0" smtClean="0"/>
              <a:t>Το τριπλό σύστημα </a:t>
            </a:r>
            <a:r>
              <a:rPr lang="el-GR" dirty="0" err="1" smtClean="0"/>
              <a:t>υδροκίνησης</a:t>
            </a:r>
            <a:r>
              <a:rPr lang="el-GR" dirty="0" smtClean="0"/>
              <a:t>  της οικογένειας </a:t>
            </a:r>
            <a:r>
              <a:rPr lang="el-GR" dirty="0" err="1" smtClean="0"/>
              <a:t>Μωρόγιαννη</a:t>
            </a:r>
            <a:r>
              <a:rPr lang="el-GR" dirty="0" smtClean="0"/>
              <a:t>  ΝΕΡΟΤΡΙΒΗ-ΝΕΡΟΜΥΛΟΣ ΕΛΑΙΟΤΡΙΒΕΙΟ</a:t>
            </a:r>
            <a:endParaRPr lang="el-G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F.Morogiannis\Pictures\2014-12-16 ΕΙΚΟΝΕΣ ΑΠΟ IPHONE 12 2014\ΕΙΚΟΝΕΣ ΑΠΟ IPHONE 12 2014 04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liotrivi\2011_01_29_JPG\EOS_4286.JPG"/>
          <p:cNvPicPr>
            <a:picLocks noChangeAspect="1" noChangeArrowheads="1"/>
          </p:cNvPicPr>
          <p:nvPr/>
        </p:nvPicPr>
        <p:blipFill>
          <a:blip r:embed="rId2" cstate="print"/>
          <a:srcRect/>
          <a:stretch>
            <a:fillRect/>
          </a:stretch>
        </p:blipFill>
        <p:spPr bwMode="auto">
          <a:xfrm>
            <a:off x="2286000" y="0"/>
            <a:ext cx="4488000" cy="6732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liotrivi\2011_01_29_JPG\EOS_4230.JPG"/>
          <p:cNvPicPr>
            <a:picLocks noChangeAspect="1" noChangeArrowheads="1"/>
          </p:cNvPicPr>
          <p:nvPr/>
        </p:nvPicPr>
        <p:blipFill>
          <a:blip r:embed="rId2" cstate="print"/>
          <a:srcRect/>
          <a:stretch>
            <a:fillRect/>
          </a:stretch>
        </p:blipFill>
        <p:spPr bwMode="auto">
          <a:xfrm>
            <a:off x="2051720" y="0"/>
            <a:ext cx="4572000" cy="6858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liotrivi\2011_01_29_JPG\EOS_4196.JPG"/>
          <p:cNvPicPr>
            <a:picLocks noChangeAspect="1" noChangeArrowheads="1"/>
          </p:cNvPicPr>
          <p:nvPr/>
        </p:nvPicPr>
        <p:blipFill>
          <a:blip r:embed="rId2" cstate="print"/>
          <a:srcRect/>
          <a:stretch>
            <a:fillRect/>
          </a:stretch>
        </p:blipFill>
        <p:spPr bwMode="auto">
          <a:xfrm>
            <a:off x="2286000" y="0"/>
            <a:ext cx="4572000" cy="68580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liotrivi\2011_01_29_JPG\EOS_4191.JPG"/>
          <p:cNvPicPr>
            <a:picLocks noChangeAspect="1" noChangeArrowheads="1"/>
          </p:cNvPicPr>
          <p:nvPr/>
        </p:nvPicPr>
        <p:blipFill>
          <a:blip r:embed="rId2" cstate="print"/>
          <a:srcRect/>
          <a:stretch>
            <a:fillRect/>
          </a:stretch>
        </p:blipFill>
        <p:spPr bwMode="auto">
          <a:xfrm>
            <a:off x="2286000" y="0"/>
            <a:ext cx="4572000" cy="68580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smtClean="0"/>
              <a:t>ΣΧΕΔΙΟ  ΓΙΑ ΕΝΑ ΟΙΚΟΠΑΡΚΟ </a:t>
            </a:r>
            <a:r>
              <a:rPr lang="el-GR" dirty="0" smtClean="0"/>
              <a:t>ΥΔΡΟΚΙΝΗΣΗΣ </a:t>
            </a:r>
            <a:endParaRPr lang="el-GR" dirty="0"/>
          </a:p>
        </p:txBody>
      </p:sp>
      <p:sp>
        <p:nvSpPr>
          <p:cNvPr id="3" name="2 - Υπότιτλος"/>
          <p:cNvSpPr>
            <a:spLocks noGrp="1"/>
          </p:cNvSpPr>
          <p:nvPr>
            <p:ph type="subTitle" idx="1"/>
          </p:nvPr>
        </p:nvSpPr>
        <p:spPr/>
        <p:txBody>
          <a:bodyPr/>
          <a:lstStyle/>
          <a:p>
            <a:endParaRPr lang="el-G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liotrivi\2011_01_29_JPG\EOS_4159.JPG"/>
          <p:cNvPicPr>
            <a:picLocks noChangeAspect="1" noChangeArrowheads="1"/>
          </p:cNvPicPr>
          <p:nvPr/>
        </p:nvPicPr>
        <p:blipFill>
          <a:blip r:embed="rId2" cstate="print"/>
          <a:srcRect/>
          <a:stretch>
            <a:fillRect/>
          </a:stretch>
        </p:blipFill>
        <p:spPr bwMode="auto">
          <a:xfrm>
            <a:off x="2286000" y="0"/>
            <a:ext cx="4572000" cy="68580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F.Morogiannis\Pictures\2014-11-09 i-phone 2014\i-phone 2014 095.JPG"/>
          <p:cNvPicPr>
            <a:picLocks noChangeAspect="1" noChangeArrowheads="1"/>
          </p:cNvPicPr>
          <p:nvPr/>
        </p:nvPicPr>
        <p:blipFill>
          <a:blip r:embed="rId2" cstate="print"/>
          <a:srcRect/>
          <a:stretch>
            <a:fillRect/>
          </a:stretch>
        </p:blipFill>
        <p:spPr bwMode="auto">
          <a:xfrm>
            <a:off x="-10972800" y="-8229600"/>
            <a:ext cx="31089600" cy="233172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F.Morogiannis\Pictures\2014-11-09 i-phone 2014\i-phone 2014 005.JPG"/>
          <p:cNvPicPr>
            <a:picLocks noChangeAspect="1" noChangeArrowheads="1"/>
          </p:cNvPicPr>
          <p:nvPr/>
        </p:nvPicPr>
        <p:blipFill>
          <a:blip r:embed="rId2" cstate="print"/>
          <a:srcRect/>
          <a:stretch>
            <a:fillRect/>
          </a:stretch>
        </p:blipFill>
        <p:spPr bwMode="auto">
          <a:xfrm>
            <a:off x="-10972800" y="-8229600"/>
            <a:ext cx="31089600" cy="233172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971600" y="889844"/>
            <a:ext cx="7776864" cy="4401205"/>
          </a:xfrm>
          <a:prstGeom prst="rect">
            <a:avLst/>
          </a:prstGeom>
        </p:spPr>
        <p:txBody>
          <a:bodyPr wrap="square">
            <a:spAutoFit/>
          </a:bodyPr>
          <a:lstStyle/>
          <a:p>
            <a:r>
              <a:rPr lang="el-GR" sz="2000" dirty="0" smtClean="0"/>
              <a:t>Ο νερόμυλος </a:t>
            </a:r>
            <a:r>
              <a:rPr lang="el-GR" sz="2000" dirty="0" err="1" smtClean="0"/>
              <a:t>Μωρόγιαννη</a:t>
            </a:r>
            <a:endParaRPr lang="el-GR" sz="2000" dirty="0" smtClean="0"/>
          </a:p>
          <a:p>
            <a:endParaRPr lang="en-US" sz="2000" dirty="0" smtClean="0"/>
          </a:p>
          <a:p>
            <a:endParaRPr lang="en-US" sz="2000" dirty="0" smtClean="0"/>
          </a:p>
          <a:p>
            <a:r>
              <a:rPr lang="el-GR" sz="2000" dirty="0" smtClean="0"/>
              <a:t>Ο</a:t>
            </a:r>
            <a:r>
              <a:rPr lang="en-US" sz="2000" dirty="0" smtClean="0"/>
              <a:t>  </a:t>
            </a:r>
            <a:r>
              <a:rPr lang="el-GR" sz="2000" dirty="0" smtClean="0"/>
              <a:t>νερόμυλος βρίσκεται στο χωριό Κάτω </a:t>
            </a:r>
            <a:r>
              <a:rPr lang="el-GR" sz="2000" dirty="0" err="1" smtClean="0"/>
              <a:t>Γιανναίοι</a:t>
            </a:r>
            <a:r>
              <a:rPr lang="el-GR" sz="2000" dirty="0" smtClean="0"/>
              <a:t> του Δήμου </a:t>
            </a:r>
            <a:r>
              <a:rPr lang="el-GR" sz="2000" dirty="0" err="1" smtClean="0"/>
              <a:t>Φαλαισίας</a:t>
            </a:r>
            <a:r>
              <a:rPr lang="el-GR" sz="2000" dirty="0" smtClean="0"/>
              <a:t> της Επαρχίας Μεγαλοπόλεως στους πρόποδες του Βόρειου </a:t>
            </a:r>
            <a:r>
              <a:rPr lang="el-GR" sz="2000" dirty="0" err="1" smtClean="0"/>
              <a:t>Ταυγέτου</a:t>
            </a:r>
            <a:r>
              <a:rPr lang="el-GR" sz="2000" dirty="0" smtClean="0"/>
              <a:t> σε μια τοποθεσία ιδιαίτερης φυσικής ομορφιάς και εντάσσεται στις ιδιοκτησίες της οικογένειας </a:t>
            </a:r>
            <a:r>
              <a:rPr lang="el-GR" sz="2000" dirty="0" err="1" smtClean="0"/>
              <a:t>Μωρόγιαννη</a:t>
            </a:r>
            <a:r>
              <a:rPr lang="el-GR" sz="2000" dirty="0" smtClean="0"/>
              <a:t>. Μεταξύ των ιδιοκτησιών ρέει ο ποταμός </a:t>
            </a:r>
            <a:r>
              <a:rPr lang="el-GR" sz="2000" dirty="0" err="1" smtClean="0"/>
              <a:t>Καρνίων</a:t>
            </a:r>
            <a:r>
              <a:rPr lang="el-GR" sz="2000" dirty="0" smtClean="0"/>
              <a:t>(ή </a:t>
            </a:r>
            <a:r>
              <a:rPr lang="el-GR" sz="2000" dirty="0" err="1" smtClean="0"/>
              <a:t>Ξερίλας</a:t>
            </a:r>
            <a:r>
              <a:rPr lang="el-GR" sz="2000" dirty="0" smtClean="0"/>
              <a:t>) παραπόταμος του ποταμού Αλφειού με συνεχή ροή καθ όλο το έτος.</a:t>
            </a:r>
          </a:p>
          <a:p>
            <a:r>
              <a:rPr lang="el-GR" sz="2000" dirty="0" smtClean="0"/>
              <a:t>  Είναι λιθόκτιστος, παραδοσιακός υδρόμυλος των αρχών του 19ου αιώνα, ανατολικού τύπου (με οριζόντια φτερωτή) που λειτουργούσε μέχρι το 1973 από την οικογένεια </a:t>
            </a:r>
            <a:r>
              <a:rPr lang="el-GR" sz="2000" dirty="0" err="1" smtClean="0"/>
              <a:t>Μωρόγιαννη</a:t>
            </a:r>
            <a:r>
              <a:rPr lang="el-GR" sz="2000" dirty="0" smtClean="0"/>
              <a:t> ίσως ένας από τους μοναδικούς που απέμειναν τότε σε λειτουργία σε ολόκληρο τον ελληνικό χώρο.</a:t>
            </a:r>
            <a:endParaRPr lang="el-GR" sz="20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ΦΩΝΕΣ ΝΕΡΟΥ 001.jpg"/>
          <p:cNvPicPr>
            <a:picLocks noChangeAspect="1"/>
          </p:cNvPicPr>
          <p:nvPr/>
        </p:nvPicPr>
        <p:blipFill>
          <a:blip r:embed="rId2" cstate="print"/>
          <a:stretch>
            <a:fillRect/>
          </a:stretch>
        </p:blipFill>
        <p:spPr>
          <a:xfrm rot="5400000">
            <a:off x="2080846" y="0"/>
            <a:ext cx="4982308"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FALAISIA 001.jpg"/>
          <p:cNvPicPr>
            <a:picLocks noChangeAspect="1"/>
          </p:cNvPicPr>
          <p:nvPr/>
        </p:nvPicPr>
        <p:blipFill>
          <a:blip r:embed="rId2" cstate="print"/>
          <a:stretch>
            <a:fillRect/>
          </a:stretch>
        </p:blipFill>
        <p:spPr>
          <a:xfrm>
            <a:off x="2059678" y="0"/>
            <a:ext cx="5024643"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67544" y="159024"/>
            <a:ext cx="8388424" cy="19082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636838" algn="ctr"/>
                <a:tab pos="5273675" algn="r"/>
              </a:tabLst>
            </a:pPr>
            <a:r>
              <a:rPr kumimoji="0" lang="en-US" sz="2000" b="1" i="0" u="none" strike="noStrike" cap="none" normalizeH="0" baseline="0" dirty="0" smtClean="0">
                <a:ln>
                  <a:noFill/>
                </a:ln>
                <a:solidFill>
                  <a:schemeClr val="tx1"/>
                </a:solidFill>
                <a:effectLst/>
                <a:latin typeface="Century" pitchFamily="18" charset="0"/>
                <a:ea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457200" algn="r"/>
                <a:tab pos="2636838" algn="ctr"/>
                <a:tab pos="5273675" algn="r"/>
              </a:tabLst>
            </a:pPr>
            <a:endParaRPr lang="en-US" sz="2000" b="1" dirty="0" smtClean="0">
              <a:latin typeface="Century"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457200" algn="r"/>
                <a:tab pos="2636838" algn="ctr"/>
                <a:tab pos="5273675" algn="r"/>
              </a:tabLst>
            </a:pPr>
            <a:endParaRPr kumimoji="0" lang="en-US" sz="2000" b="1" i="0" u="none" strike="noStrike" cap="none" normalizeH="0" baseline="0" dirty="0" smtClean="0">
              <a:ln>
                <a:noFill/>
              </a:ln>
              <a:solidFill>
                <a:schemeClr val="tx1"/>
              </a:solidFill>
              <a:effectLst/>
              <a:latin typeface="Century"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457200" algn="r"/>
                <a:tab pos="2636838" algn="ctr"/>
                <a:tab pos="5273675" algn="r"/>
              </a:tabLst>
            </a:pPr>
            <a:r>
              <a:rPr kumimoji="0" lang="en-US" sz="2000" b="1" i="0" u="none" strike="noStrike" cap="none" normalizeH="0" baseline="0" dirty="0" smtClean="0">
                <a:ln>
                  <a:noFill/>
                </a:ln>
                <a:solidFill>
                  <a:schemeClr val="tx1"/>
                </a:solidFill>
                <a:effectLst/>
                <a:latin typeface="Century" pitchFamily="18" charset="0"/>
                <a:ea typeface="Times New Roman" pitchFamily="18" charset="0"/>
                <a:cs typeface="Times New Roman" pitchFamily="18" charset="0"/>
              </a:rPr>
              <a:t> </a:t>
            </a:r>
            <a:r>
              <a:rPr kumimoji="0" lang="el-GR" sz="2000" b="1" i="0" u="none" strike="noStrike" cap="none" normalizeH="0" baseline="0" dirty="0" smtClean="0">
                <a:ln>
                  <a:noFill/>
                </a:ln>
                <a:solidFill>
                  <a:schemeClr val="tx1"/>
                </a:solidFill>
                <a:effectLst/>
                <a:latin typeface="Century" pitchFamily="18" charset="0"/>
                <a:ea typeface="Times New Roman" pitchFamily="18" charset="0"/>
                <a:cs typeface="Times New Roman" pitchFamily="18" charset="0"/>
              </a:rPr>
              <a:t>Οι Μύλοι</a:t>
            </a:r>
            <a:r>
              <a:rPr lang="en-US" sz="700" dirty="0" smtClean="0">
                <a:latin typeface="Arial" pitchFamily="34" charset="0"/>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tab pos="457200" algn="r"/>
                <a:tab pos="2636838" algn="ctr"/>
                <a:tab pos="5273675" algn="r"/>
              </a:tabLst>
            </a:pPr>
            <a:r>
              <a:rPr lang="en-US" sz="700" dirty="0" smtClean="0">
                <a:latin typeface="Arial" pitchFamily="34" charset="0"/>
                <a:cs typeface="Arial" pitchFamily="34" charset="0"/>
              </a:rPr>
              <a:t> </a:t>
            </a:r>
            <a:r>
              <a:rPr kumimoji="0" lang="el-GR" sz="2000" b="1" i="0" u="none" strike="noStrike" cap="none" normalizeH="0" baseline="0" dirty="0" smtClean="0">
                <a:ln>
                  <a:noFill/>
                </a:ln>
                <a:solidFill>
                  <a:schemeClr val="tx1"/>
                </a:solidFill>
                <a:effectLst/>
                <a:latin typeface="Century" pitchFamily="18" charset="0"/>
                <a:ea typeface="Times New Roman" pitchFamily="18" charset="0"/>
                <a:cs typeface="Arial" pitchFamily="34" charset="0"/>
              </a:rPr>
              <a:t>στα </a:t>
            </a:r>
            <a:r>
              <a:rPr kumimoji="0" lang="el-GR" sz="2000" b="1" i="0" u="none" strike="noStrike" cap="none" normalizeH="0" baseline="0" dirty="0" err="1" smtClean="0">
                <a:ln>
                  <a:noFill/>
                </a:ln>
                <a:solidFill>
                  <a:schemeClr val="tx1"/>
                </a:solidFill>
                <a:effectLst/>
                <a:latin typeface="Century" pitchFamily="18" charset="0"/>
                <a:ea typeface="Times New Roman" pitchFamily="18" charset="0"/>
                <a:cs typeface="Arial" pitchFamily="34" charset="0"/>
              </a:rPr>
              <a:t>Γιανναίικα</a:t>
            </a:r>
            <a:r>
              <a:rPr kumimoji="0" lang="el-GR" sz="2000" b="1" i="0" u="none" strike="noStrike" cap="none" normalizeH="0" baseline="0" dirty="0" smtClean="0">
                <a:ln>
                  <a:noFill/>
                </a:ln>
                <a:solidFill>
                  <a:schemeClr val="tx1"/>
                </a:solidFill>
                <a:effectLst/>
                <a:latin typeface="Century" pitchFamily="18" charset="0"/>
                <a:ea typeface="Times New Roman" pitchFamily="18" charset="0"/>
                <a:cs typeface="Arial" pitchFamily="34" charset="0"/>
              </a:rPr>
              <a:t>  της Αρκαδίας</a:t>
            </a:r>
            <a:r>
              <a:rPr lang="en-US" sz="700" dirty="0" smtClean="0">
                <a:latin typeface="Arial" pitchFamily="34" charset="0"/>
                <a:cs typeface="Arial" pitchFamily="34" charset="0"/>
              </a:rPr>
              <a:t>            </a:t>
            </a:r>
            <a:r>
              <a:rPr kumimoji="0" lang="el-GR" sz="2000" b="1" i="0" u="none" strike="noStrike" cap="none" normalizeH="0" baseline="0" dirty="0" smtClean="0">
                <a:ln>
                  <a:noFill/>
                </a:ln>
                <a:solidFill>
                  <a:schemeClr val="tx1"/>
                </a:solidFill>
                <a:effectLst/>
                <a:latin typeface="Century" pitchFamily="18" charset="0"/>
                <a:ea typeface="Times New Roman" pitchFamily="18" charset="0"/>
                <a:cs typeface="Arial" pitchFamily="34" charset="0"/>
              </a:rPr>
              <a:t>και  οι     μυλωνάδες   τους</a:t>
            </a:r>
            <a:endParaRPr kumimoji="0" lang="el-GR"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636838" algn="ctr"/>
                <a:tab pos="5273675" algn="r"/>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3" name="Picture 1" descr="msotw9_temp0"/>
          <p:cNvPicPr>
            <a:picLocks noChangeAspect="1" noChangeArrowheads="1"/>
          </p:cNvPicPr>
          <p:nvPr/>
        </p:nvPicPr>
        <p:blipFill>
          <a:blip r:embed="rId2" cstate="print"/>
          <a:srcRect/>
          <a:stretch>
            <a:fillRect/>
          </a:stretch>
        </p:blipFill>
        <p:spPr bwMode="auto">
          <a:xfrm>
            <a:off x="1979712" y="2204864"/>
            <a:ext cx="5276850" cy="3486150"/>
          </a:xfrm>
          <a:prstGeom prst="rect">
            <a:avLst/>
          </a:prstGeom>
          <a:noFill/>
        </p:spPr>
      </p:pic>
      <p:sp>
        <p:nvSpPr>
          <p:cNvPr id="3075" name="Rectangle 3"/>
          <p:cNvSpPr>
            <a:spLocks noChangeArrowheads="1"/>
          </p:cNvSpPr>
          <p:nvPr/>
        </p:nvSpPr>
        <p:spPr bwMode="auto">
          <a:xfrm>
            <a:off x="0" y="934839"/>
            <a:ext cx="6159058" cy="6017032"/>
          </a:xfrm>
          <a:prstGeom prst="rect">
            <a:avLst/>
          </a:prstGeom>
          <a:noFill/>
          <a:ln w="9525">
            <a:noFill/>
            <a:miter lim="800000"/>
            <a:headEnd/>
            <a:tailEnd/>
          </a:ln>
          <a:effectLst/>
        </p:spPr>
        <p:txBody>
          <a:bodyPr vert="horz" wrap="non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209925" algn="l"/>
              </a:tabLst>
            </a:pPr>
            <a:r>
              <a:rPr kumimoji="0" lang="el-GR" sz="1200" b="0" i="0" u="none" strike="noStrike" cap="none" normalizeH="0" baseline="0" dirty="0" smtClean="0">
                <a:ln>
                  <a:noFill/>
                </a:ln>
                <a:solidFill>
                  <a:schemeClr val="tx1"/>
                </a:solidFill>
                <a:effectLst/>
                <a:latin typeface="Century" pitchFamily="18" charset="0"/>
                <a:ea typeface="Times New Roman" pitchFamily="18" charset="0"/>
                <a:cs typeface="Arial" pitchFamily="34" charset="0"/>
              </a:rPr>
              <a:t>                                     </a:t>
            </a:r>
            <a:endParaRPr kumimoji="0" lang="el-GR"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r>
              <a:rPr kumimoji="0" lang="el-GR" sz="1200" b="0" i="0" u="none" strike="noStrike" cap="none" normalizeH="0" baseline="0" dirty="0" smtClean="0">
                <a:ln>
                  <a:noFill/>
                </a:ln>
                <a:solidFill>
                  <a:schemeClr val="tx1"/>
                </a:solidFill>
                <a:effectLst/>
                <a:latin typeface="Century" pitchFamily="18" charset="0"/>
                <a:ea typeface="Times New Roman" pitchFamily="18" charset="0"/>
                <a:cs typeface="Arial" pitchFamily="34" charset="0"/>
              </a:rPr>
              <a:t>                                      </a:t>
            </a:r>
            <a:endParaRPr kumimoji="0" lang="el-GR"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kumimoji="0" lang="el-GR" sz="1400" b="1"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kumimoji="0" lang="en-US" sz="1400" b="1"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lang="en-US" sz="1400" b="1" dirty="0" smtClean="0">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kumimoji="0" lang="en-US" sz="1400" b="1"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lang="en-US" sz="1400" b="1" dirty="0" smtClean="0">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kumimoji="0" lang="en-US" sz="1400" b="1"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lang="en-US" sz="1400" b="1" dirty="0" smtClean="0">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kumimoji="0" lang="en-US" sz="1400" b="1"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lang="en-US" sz="1400" b="1" dirty="0" smtClean="0">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kumimoji="0" lang="en-US" sz="1400" b="1"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lang="en-US" sz="1400" b="1" dirty="0" smtClean="0">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kumimoji="0" lang="en-US" sz="1400" b="1"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lang="en-US" sz="1400" b="1" dirty="0" smtClean="0">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kumimoji="0" lang="en-US" sz="1400" b="1"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lang="en-US" sz="1400" b="1" dirty="0" smtClean="0">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kumimoji="0" lang="en-US" sz="1400" b="1"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lang="en-US" sz="1400" b="1" dirty="0" smtClean="0">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kumimoji="0" lang="en-US" sz="1400" b="1"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lang="en-US" sz="1400" b="1" dirty="0" smtClean="0">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kumimoji="0" lang="en-US" sz="1400" b="1"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lang="en-US" sz="1400" b="1" dirty="0" smtClean="0">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kumimoji="0" lang="en-US" sz="1400" b="1"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lang="en-US" sz="1400" b="1" dirty="0" smtClean="0">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endParaRPr kumimoji="0" lang="en-US" sz="1400" b="1" i="0" u="none" strike="noStrike" cap="none" normalizeH="0" baseline="0" dirty="0" smtClean="0">
              <a:ln>
                <a:noFill/>
              </a:ln>
              <a:solidFill>
                <a:schemeClr val="tx1"/>
              </a:solidFill>
              <a:effectLst/>
              <a:latin typeface="Century"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r>
              <a:rPr lang="en-US" sz="1400" b="1" dirty="0" smtClean="0">
                <a:latin typeface="Century" pitchFamily="18" charset="0"/>
                <a:cs typeface="Arial" pitchFamily="34" charset="0"/>
              </a:rPr>
              <a:t>                                                                                       </a:t>
            </a:r>
            <a:r>
              <a:rPr kumimoji="0" lang="el-GR" sz="1400" b="1" i="0" u="none" strike="noStrike" cap="none" normalizeH="0" baseline="0" dirty="0" smtClean="0">
                <a:ln>
                  <a:noFill/>
                </a:ln>
                <a:solidFill>
                  <a:schemeClr val="tx1"/>
                </a:solidFill>
                <a:effectLst/>
                <a:latin typeface="Century" pitchFamily="18" charset="0"/>
                <a:cs typeface="Arial" pitchFamily="34" charset="0"/>
              </a:rPr>
              <a:t>ΓΙΑΝΝΑΙΙΚΑ 2006</a:t>
            </a:r>
          </a:p>
          <a:p>
            <a:pPr marL="0" marR="0" lvl="0" indent="0" algn="l" defTabSz="914400" rtl="0" eaLnBrk="0" fontAlgn="base" latinLnBrk="0" hangingPunct="0">
              <a:lnSpc>
                <a:spcPct val="100000"/>
              </a:lnSpc>
              <a:spcBef>
                <a:spcPct val="0"/>
              </a:spcBef>
              <a:spcAft>
                <a:spcPct val="0"/>
              </a:spcAft>
              <a:buClrTx/>
              <a:buSzTx/>
              <a:buFontTx/>
              <a:buNone/>
              <a:tabLst>
                <a:tab pos="3209925" algn="l"/>
              </a:tabLst>
            </a:pPr>
            <a:r>
              <a:rPr kumimoji="0" lang="el-GR" sz="1400" b="1" i="0" u="none" strike="noStrike" cap="none" normalizeH="0" baseline="0" dirty="0" smtClean="0">
                <a:ln>
                  <a:noFill/>
                </a:ln>
                <a:solidFill>
                  <a:schemeClr val="tx1"/>
                </a:solidFill>
                <a:effectLst/>
                <a:latin typeface="Century" pitchFamily="18" charset="0"/>
                <a:ea typeface="Times New Roman" pitchFamily="18" charset="0"/>
                <a:cs typeface="Arial" pitchFamily="34" charset="0"/>
              </a:rPr>
              <a:t>	</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4 - Ορθογώνιο"/>
          <p:cNvSpPr/>
          <p:nvPr/>
        </p:nvSpPr>
        <p:spPr>
          <a:xfrm>
            <a:off x="2627784" y="332656"/>
            <a:ext cx="3289106" cy="369332"/>
          </a:xfrm>
          <a:prstGeom prst="rect">
            <a:avLst/>
          </a:prstGeom>
        </p:spPr>
        <p:txBody>
          <a:bodyPr wrap="none">
            <a:spAutoFit/>
          </a:bodyPr>
          <a:lstStyle/>
          <a:p>
            <a:r>
              <a:rPr lang="el-GR" b="1" dirty="0" smtClean="0"/>
              <a:t>ΑΘΑΝΑΣΙΟΣ Π. ΧΡΙΣΤΟΦΙΛΑΚΗΣ </a:t>
            </a:r>
            <a:endParaRPr lang="el-G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p:cNvSpPr>
          <p:nvPr>
            <p:ph idx="4294967295"/>
          </p:nvPr>
        </p:nvSpPr>
        <p:spPr>
          <a:xfrm>
            <a:off x="395536" y="404664"/>
            <a:ext cx="8229600" cy="4525963"/>
          </a:xfrm>
        </p:spPr>
        <p:txBody>
          <a:bodyPr>
            <a:noAutofit/>
          </a:bodyPr>
          <a:lstStyle/>
          <a:p>
            <a:pPr>
              <a:buNone/>
            </a:pPr>
            <a:r>
              <a:rPr lang="el-GR" sz="1800" dirty="0" smtClean="0"/>
              <a:t>     ‘’ </a:t>
            </a:r>
            <a:r>
              <a:rPr lang="el-GR" sz="1800" i="1" dirty="0" err="1" smtClean="0"/>
              <a:t>Γρήγoρα</a:t>
            </a:r>
            <a:r>
              <a:rPr lang="el-GR" sz="1800" i="1" dirty="0" smtClean="0"/>
              <a:t> το υδρόβιο περιβάλλον των νερόμυλων χωρίς  την ανθρώπινη φροντίδα εξαφανίζει τα κτίσματα και μαζί τους τις ιστορίες, τα τραγούδια και τις παραδόσεις, ένα σημαντικό κεφάλαιο της ιστορίας και της τεχνολογίας  για τους   μύλους  και τους μυλωνάδες τους.</a:t>
            </a:r>
          </a:p>
          <a:p>
            <a:pPr>
              <a:buNone/>
            </a:pPr>
            <a:r>
              <a:rPr lang="el-GR" sz="1800" i="1" dirty="0" smtClean="0"/>
              <a:t>    ‘Η προσπάθεια επαναφοράς τους - σήμερα - συμβάλλει στη διατήρηση της ιστορικής μνήμης, υποχρέωση των παλαιότερων γενεών  προς τις νεώτερες.</a:t>
            </a:r>
          </a:p>
          <a:p>
            <a:pPr>
              <a:buNone/>
            </a:pPr>
            <a:r>
              <a:rPr lang="el-GR" sz="1800" i="1" dirty="0" smtClean="0"/>
              <a:t>     Στην προσπάθεια αυτή εντάσσεται η αποκατάσταση και επαναλειτουργία δυο  τυπικών,  ελληνικού  τύπου νερόμυλων,  στην Αρκαδία, της  Ι.Μ </a:t>
            </a:r>
            <a:r>
              <a:rPr lang="el-GR" sz="1800" i="1" dirty="0" err="1" smtClean="0"/>
              <a:t>Μπούρα</a:t>
            </a:r>
            <a:r>
              <a:rPr lang="el-GR" sz="1800" i="1" dirty="0" smtClean="0"/>
              <a:t> και της  οικογένειας  </a:t>
            </a:r>
            <a:r>
              <a:rPr lang="el-GR" sz="1800" i="1" dirty="0" err="1" smtClean="0"/>
              <a:t>Μωρόγιαννη</a:t>
            </a:r>
            <a:r>
              <a:rPr lang="el-GR" sz="1800" i="1" dirty="0" smtClean="0"/>
              <a:t>, τα εγκαίνια του τελευταίου έγιναν πρόσφατα στις 20 </a:t>
            </a:r>
            <a:r>
              <a:rPr lang="el-GR" sz="1800" i="1" dirty="0" err="1" smtClean="0"/>
              <a:t>Μαίου</a:t>
            </a:r>
            <a:r>
              <a:rPr lang="el-GR" sz="1800" i="1" dirty="0" smtClean="0"/>
              <a:t>  2006, καθώς και η έκδοση της σημαντικής μελέτης του κ. Αθανασίου Δ.  </a:t>
            </a:r>
            <a:r>
              <a:rPr lang="el-GR" sz="1800" i="1" dirty="0" err="1" smtClean="0"/>
              <a:t>Χριστοφιλάκη</a:t>
            </a:r>
            <a:r>
              <a:rPr lang="el-GR" sz="1800" i="1" dirty="0" smtClean="0"/>
              <a:t> για τους μύλους και τους μυλωνάδες τους στα </a:t>
            </a:r>
            <a:r>
              <a:rPr lang="el-GR" sz="1800" i="1" dirty="0" err="1" smtClean="0"/>
              <a:t>Γιανναίικα</a:t>
            </a:r>
            <a:r>
              <a:rPr lang="el-GR" sz="1800" i="1" dirty="0" smtClean="0"/>
              <a:t>  της Αρκαδίας, πρότυπο κινήσεων για την διάσωση των σημαντικών για τον κάθε οικισμό του ελληνικού  χώρου παλαιών μύλων καθώς και της καταγραφής ιστορικών στοιχείων για τους  ελληνικούς μύλους που αναδεικνύουν τόσο τα ίδια  τα μνημεία όσο και τους ανθρώπους που δούλεψαν και έζησαν κοντά τους’’.</a:t>
            </a:r>
          </a:p>
          <a:p>
            <a:pPr>
              <a:buNone/>
            </a:pPr>
            <a:r>
              <a:rPr lang="el-GR" sz="1800" i="1" dirty="0" smtClean="0"/>
              <a:t>     Αθήνα 26/7/2006                              Μαρία Γρυπάρη Αρχιτέκτων ΥΠΠΟ</a:t>
            </a:r>
          </a:p>
          <a:p>
            <a:pPr>
              <a:buNone/>
            </a:pPr>
            <a:r>
              <a:rPr lang="el-GR" sz="1800" dirty="0" smtClean="0"/>
              <a:t>                                       Πρόεδρος  του Ινστιτούτου  των Ελληνικών Μύλων.</a:t>
            </a:r>
            <a:endParaRPr lang="en-US" sz="1800" dirty="0" smtClean="0"/>
          </a:p>
          <a:p>
            <a:pPr>
              <a:buNone/>
            </a:pPr>
            <a:endParaRPr lang="en-US" sz="1000" dirty="0" smtClean="0"/>
          </a:p>
          <a:p>
            <a:r>
              <a:rPr lang="en-US" sz="1000" dirty="0" smtClean="0"/>
              <a:t>(</a:t>
            </a:r>
            <a:r>
              <a:rPr lang="el-GR" sz="1000" dirty="0" smtClean="0"/>
              <a:t>ΑΘΑΝΑΣΙΟΣ Π. ΧΡΙΣΤΟΦΙΛΑΚΗΣ</a:t>
            </a:r>
            <a:r>
              <a:rPr lang="en-US" sz="1000" dirty="0" smtClean="0"/>
              <a:t> </a:t>
            </a:r>
            <a:r>
              <a:rPr lang="el-GR" sz="1000" dirty="0" smtClean="0"/>
              <a:t>Οι Νερόμυλοι στα </a:t>
            </a:r>
            <a:r>
              <a:rPr lang="el-GR" sz="1000" dirty="0" err="1" smtClean="0"/>
              <a:t>Γιανναίικα</a:t>
            </a:r>
            <a:r>
              <a:rPr lang="el-GR" sz="1000" dirty="0" smtClean="0"/>
              <a:t> της </a:t>
            </a:r>
            <a:r>
              <a:rPr lang="el-GR" sz="1000" dirty="0" err="1" smtClean="0"/>
              <a:t>Φαλαισίας</a:t>
            </a:r>
            <a:r>
              <a:rPr lang="el-GR" sz="1000" dirty="0" smtClean="0"/>
              <a:t> στην Αρκαδία και οι μυλωνάδες τους</a:t>
            </a:r>
            <a:r>
              <a:rPr lang="en-US" sz="1000" dirty="0" smtClean="0"/>
              <a:t>, </a:t>
            </a:r>
            <a:r>
              <a:rPr lang="el-GR" sz="1000" dirty="0" err="1" smtClean="0"/>
              <a:t>Γιανναίικα</a:t>
            </a:r>
            <a:r>
              <a:rPr lang="el-GR" sz="1000" dirty="0" smtClean="0"/>
              <a:t> 2006).</a:t>
            </a:r>
          </a:p>
          <a:p>
            <a:pPr>
              <a:buNone/>
            </a:pPr>
            <a:endParaRPr lang="el-GR" sz="1000" dirty="0" smtClean="0"/>
          </a:p>
          <a:p>
            <a:pPr>
              <a:buNone/>
            </a:pPr>
            <a:endParaRPr lang="el-GR" sz="18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liotrivi\2011_01_29_JPG\EOS_4124.JPG"/>
          <p:cNvPicPr>
            <a:picLocks noChangeAspect="1" noChangeArrowheads="1"/>
          </p:cNvPicPr>
          <p:nvPr/>
        </p:nvPicPr>
        <p:blipFill>
          <a:blip r:embed="rId2" cstate="print"/>
          <a:srcRect/>
          <a:stretch>
            <a:fillRect/>
          </a:stretch>
        </p:blipFill>
        <p:spPr bwMode="auto">
          <a:xfrm>
            <a:off x="768350" y="-2276475"/>
            <a:ext cx="7607300" cy="1141095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liotrivi\2011_01_29_JPG\EOS_4129.JPG"/>
          <p:cNvPicPr>
            <a:picLocks noChangeAspect="1" noChangeArrowheads="1"/>
          </p:cNvPicPr>
          <p:nvPr/>
        </p:nvPicPr>
        <p:blipFill>
          <a:blip r:embed="rId2" cstate="print"/>
          <a:srcRect/>
          <a:stretch>
            <a:fillRect/>
          </a:stretch>
        </p:blipFill>
        <p:spPr bwMode="auto">
          <a:xfrm>
            <a:off x="-1133475" y="-374650"/>
            <a:ext cx="11410950" cy="76073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Πηνελόπη </a:t>
            </a:r>
            <a:r>
              <a:rPr lang="el-GR" b="1" dirty="0" err="1" smtClean="0"/>
              <a:t>Μαρνέλη</a:t>
            </a:r>
            <a:r>
              <a:rPr lang="el-GR" dirty="0" smtClean="0"/>
              <a:t/>
            </a:r>
            <a:br>
              <a:rPr lang="el-GR" dirty="0" smtClean="0"/>
            </a:br>
            <a:r>
              <a:rPr lang="el-GR" b="1" i="1" dirty="0" smtClean="0"/>
              <a:t>Ο ΜΥΛΟΣ	</a:t>
            </a:r>
            <a:r>
              <a:rPr lang="el-GR" dirty="0" smtClean="0"/>
              <a:t/>
            </a:r>
            <a:br>
              <a:rPr lang="el-GR" dirty="0" smtClean="0"/>
            </a:br>
            <a:endParaRPr lang="el-GR" dirty="0"/>
          </a:p>
        </p:txBody>
      </p:sp>
      <p:sp>
        <p:nvSpPr>
          <p:cNvPr id="3" name="2 - Θέση περιεχομένου"/>
          <p:cNvSpPr>
            <a:spLocks noGrp="1"/>
          </p:cNvSpPr>
          <p:nvPr>
            <p:ph idx="1"/>
          </p:nvPr>
        </p:nvSpPr>
        <p:spPr/>
        <p:txBody>
          <a:bodyPr>
            <a:normAutofit lnSpcReduction="10000"/>
          </a:bodyPr>
          <a:lstStyle/>
          <a:p>
            <a:pPr>
              <a:buNone/>
            </a:pPr>
            <a:r>
              <a:rPr lang="el-GR" b="1" i="1" dirty="0" smtClean="0"/>
              <a:t>Πριν χρόνια</a:t>
            </a:r>
            <a:endParaRPr lang="el-GR" dirty="0" smtClean="0"/>
          </a:p>
          <a:p>
            <a:pPr>
              <a:buNone/>
            </a:pPr>
            <a:r>
              <a:rPr lang="el-GR" b="1" i="1" dirty="0" smtClean="0"/>
              <a:t>Η ψυχή μου σταμάτησε</a:t>
            </a:r>
            <a:endParaRPr lang="el-GR" dirty="0" smtClean="0"/>
          </a:p>
          <a:p>
            <a:pPr>
              <a:buNone/>
            </a:pPr>
            <a:r>
              <a:rPr lang="el-GR" b="1" i="1" dirty="0" smtClean="0"/>
              <a:t>μπροστά σε τούτες τις πέτρες.</a:t>
            </a:r>
            <a:endParaRPr lang="el-GR" dirty="0" smtClean="0"/>
          </a:p>
          <a:p>
            <a:pPr>
              <a:buNone/>
            </a:pPr>
            <a:r>
              <a:rPr lang="el-GR" b="1" i="1" dirty="0" smtClean="0"/>
              <a:t>και την ωραιότητα του τοπίου.</a:t>
            </a:r>
            <a:endParaRPr lang="el-GR" dirty="0" smtClean="0"/>
          </a:p>
          <a:p>
            <a:pPr>
              <a:buNone/>
            </a:pPr>
            <a:r>
              <a:rPr lang="el-GR" b="1" i="1" dirty="0" smtClean="0"/>
              <a:t>Φαντάστηκα τη φτερωτή να γυρίζει,</a:t>
            </a:r>
            <a:endParaRPr lang="el-GR" dirty="0" smtClean="0"/>
          </a:p>
          <a:p>
            <a:pPr>
              <a:buNone/>
            </a:pPr>
            <a:r>
              <a:rPr lang="el-GR" b="1" i="1" dirty="0" smtClean="0"/>
              <a:t>τη </a:t>
            </a:r>
            <a:r>
              <a:rPr lang="el-GR" b="1" i="1" dirty="0" err="1" smtClean="0"/>
              <a:t>χούρχουλη</a:t>
            </a:r>
            <a:r>
              <a:rPr lang="el-GR" b="1" i="1" dirty="0" smtClean="0"/>
              <a:t> να γεμίζει νερό,</a:t>
            </a:r>
            <a:endParaRPr lang="el-GR" dirty="0" smtClean="0"/>
          </a:p>
          <a:p>
            <a:pPr>
              <a:buNone/>
            </a:pPr>
            <a:r>
              <a:rPr lang="el-GR" b="1" i="1" dirty="0" smtClean="0"/>
              <a:t>το αλεύρι να γεμίζει τον χώρο</a:t>
            </a:r>
            <a:endParaRPr lang="el-GR" dirty="0" smtClean="0"/>
          </a:p>
          <a:p>
            <a:pPr>
              <a:buNone/>
            </a:pPr>
            <a:r>
              <a:rPr lang="el-GR" b="1" i="1" dirty="0" smtClean="0"/>
              <a:t>με μυρωδιά αρχέγονη, ζωής.</a:t>
            </a:r>
            <a:endParaRPr lang="el-GR" dirty="0" smtClean="0"/>
          </a:p>
          <a:p>
            <a:endParaRPr lang="el-G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Πηνελόπη </a:t>
            </a:r>
            <a:r>
              <a:rPr lang="el-GR" b="1" dirty="0" err="1" smtClean="0"/>
              <a:t>Μαρνέλη</a:t>
            </a:r>
            <a:r>
              <a:rPr lang="el-GR" dirty="0" smtClean="0"/>
              <a:t/>
            </a:r>
            <a:br>
              <a:rPr lang="el-GR" dirty="0" smtClean="0"/>
            </a:br>
            <a:r>
              <a:rPr lang="el-GR" b="1" i="1" dirty="0" smtClean="0"/>
              <a:t>Ο ΜΥΛΟΣ</a:t>
            </a:r>
            <a:endParaRPr lang="el-GR" dirty="0"/>
          </a:p>
        </p:txBody>
      </p:sp>
      <p:sp>
        <p:nvSpPr>
          <p:cNvPr id="3" name="2 - Θέση περιεχομένου"/>
          <p:cNvSpPr>
            <a:spLocks noGrp="1"/>
          </p:cNvSpPr>
          <p:nvPr>
            <p:ph idx="1"/>
          </p:nvPr>
        </p:nvSpPr>
        <p:spPr/>
        <p:txBody>
          <a:bodyPr>
            <a:normAutofit fontScale="85000" lnSpcReduction="20000"/>
          </a:bodyPr>
          <a:lstStyle/>
          <a:p>
            <a:pPr>
              <a:buNone/>
            </a:pPr>
            <a:r>
              <a:rPr lang="el-GR" b="1" i="1" dirty="0" smtClean="0"/>
              <a:t>Πριν χρόνια</a:t>
            </a:r>
            <a:endParaRPr lang="el-GR" dirty="0" smtClean="0"/>
          </a:p>
          <a:p>
            <a:pPr>
              <a:buNone/>
            </a:pPr>
            <a:r>
              <a:rPr lang="el-GR" b="1" i="1" dirty="0" smtClean="0"/>
              <a:t>Ο τόπος με μάγεψε,</a:t>
            </a:r>
            <a:endParaRPr lang="el-GR" dirty="0" smtClean="0"/>
          </a:p>
          <a:p>
            <a:pPr>
              <a:buNone/>
            </a:pPr>
            <a:r>
              <a:rPr lang="el-GR" b="1" i="1" dirty="0" smtClean="0"/>
              <a:t>το ποτάμι, </a:t>
            </a:r>
            <a:r>
              <a:rPr lang="el-GR" b="1" i="1" dirty="0" err="1" smtClean="0"/>
              <a:t>Καρνίων</a:t>
            </a:r>
            <a:r>
              <a:rPr lang="el-GR" b="1" i="1" dirty="0" smtClean="0"/>
              <a:t>, μου μίλησε</a:t>
            </a:r>
            <a:endParaRPr lang="el-GR" dirty="0" smtClean="0"/>
          </a:p>
          <a:p>
            <a:pPr>
              <a:buNone/>
            </a:pPr>
            <a:r>
              <a:rPr lang="el-GR" b="1" i="1" dirty="0" smtClean="0"/>
              <a:t>ανάμεσα στα δέντρα και τη σκιά τους.</a:t>
            </a:r>
            <a:endParaRPr lang="el-GR" dirty="0" smtClean="0"/>
          </a:p>
          <a:p>
            <a:pPr>
              <a:buNone/>
            </a:pPr>
            <a:r>
              <a:rPr lang="el-GR" b="1" i="1" dirty="0" smtClean="0"/>
              <a:t>Πλατάνια, ελιές, ξερολιθιές,</a:t>
            </a:r>
            <a:endParaRPr lang="el-GR" dirty="0" smtClean="0"/>
          </a:p>
          <a:p>
            <a:pPr>
              <a:buNone/>
            </a:pPr>
            <a:r>
              <a:rPr lang="el-GR" b="1" i="1" dirty="0" smtClean="0"/>
              <a:t>δουλειές, αγάπες και ομορφιές</a:t>
            </a:r>
            <a:endParaRPr lang="el-GR" dirty="0" smtClean="0"/>
          </a:p>
          <a:p>
            <a:pPr>
              <a:buNone/>
            </a:pPr>
            <a:r>
              <a:rPr lang="el-GR" b="1" i="1" dirty="0" smtClean="0"/>
              <a:t>σιγά-σιγά</a:t>
            </a:r>
            <a:endParaRPr lang="el-GR" dirty="0" smtClean="0"/>
          </a:p>
          <a:p>
            <a:pPr>
              <a:buNone/>
            </a:pPr>
            <a:r>
              <a:rPr lang="el-GR" b="1" i="1" dirty="0" err="1" smtClean="0"/>
              <a:t>κεντήσαν</a:t>
            </a:r>
            <a:r>
              <a:rPr lang="el-GR" b="1" i="1" dirty="0" smtClean="0"/>
              <a:t> το όνειρο</a:t>
            </a:r>
            <a:endParaRPr lang="el-GR" dirty="0" smtClean="0"/>
          </a:p>
          <a:p>
            <a:pPr>
              <a:buNone/>
            </a:pPr>
            <a:r>
              <a:rPr lang="el-GR" b="1" i="1" dirty="0" smtClean="0"/>
              <a:t>ετούτος ο χώρος  να ξαναζήσει </a:t>
            </a:r>
            <a:endParaRPr lang="el-GR" dirty="0" smtClean="0"/>
          </a:p>
          <a:p>
            <a:pPr>
              <a:buNone/>
            </a:pPr>
            <a:r>
              <a:rPr lang="el-GR" b="1" i="1" dirty="0" smtClean="0"/>
              <a:t>παρέα μ’ ανθρώπους.</a:t>
            </a:r>
            <a:endParaRPr lang="el-GR" dirty="0" smtClean="0"/>
          </a:p>
          <a:p>
            <a:endParaRPr lang="el-G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Πηνελόπη </a:t>
            </a:r>
            <a:r>
              <a:rPr lang="el-GR" b="1" dirty="0" err="1" smtClean="0"/>
              <a:t>Μαρνέλη</a:t>
            </a:r>
            <a:r>
              <a:rPr lang="el-GR" dirty="0" smtClean="0"/>
              <a:t/>
            </a:r>
            <a:br>
              <a:rPr lang="el-GR" dirty="0" smtClean="0"/>
            </a:br>
            <a:r>
              <a:rPr lang="el-GR" b="1" i="1" dirty="0" smtClean="0"/>
              <a:t>Ο ΜΥΛΟΣ</a:t>
            </a:r>
            <a:endParaRPr lang="el-GR" dirty="0"/>
          </a:p>
        </p:txBody>
      </p:sp>
      <p:sp>
        <p:nvSpPr>
          <p:cNvPr id="3" name="2 - Θέση περιεχομένου"/>
          <p:cNvSpPr>
            <a:spLocks noGrp="1"/>
          </p:cNvSpPr>
          <p:nvPr>
            <p:ph idx="1"/>
          </p:nvPr>
        </p:nvSpPr>
        <p:spPr/>
        <p:txBody>
          <a:bodyPr>
            <a:normAutofit lnSpcReduction="10000"/>
          </a:bodyPr>
          <a:lstStyle/>
          <a:p>
            <a:pPr>
              <a:buNone/>
            </a:pPr>
            <a:r>
              <a:rPr lang="el-GR" b="1" i="1" dirty="0" smtClean="0"/>
              <a:t>Και τώρα ο μύλος </a:t>
            </a:r>
            <a:r>
              <a:rPr lang="el-GR" b="1" i="1" dirty="0" err="1" smtClean="0"/>
              <a:t>δουλεύει˙</a:t>
            </a:r>
            <a:endParaRPr lang="el-GR" dirty="0" smtClean="0"/>
          </a:p>
          <a:p>
            <a:pPr>
              <a:buNone/>
            </a:pPr>
            <a:r>
              <a:rPr lang="el-GR" b="1" i="1" dirty="0" smtClean="0"/>
              <a:t>Η κρέμαση, η φτερωτή..</a:t>
            </a:r>
            <a:endParaRPr lang="el-GR" dirty="0" smtClean="0"/>
          </a:p>
          <a:p>
            <a:pPr>
              <a:buNone/>
            </a:pPr>
            <a:r>
              <a:rPr lang="el-GR" b="1" i="1" dirty="0" smtClean="0"/>
              <a:t>Τραγουδά το ποτάμι, </a:t>
            </a:r>
            <a:endParaRPr lang="el-GR" dirty="0" smtClean="0"/>
          </a:p>
          <a:p>
            <a:pPr>
              <a:buNone/>
            </a:pPr>
            <a:r>
              <a:rPr lang="el-GR" b="1" i="1" dirty="0" smtClean="0"/>
              <a:t>το νερό ζωοδότης αιώνιος.</a:t>
            </a:r>
            <a:endParaRPr lang="el-GR" dirty="0" smtClean="0"/>
          </a:p>
          <a:p>
            <a:pPr>
              <a:buNone/>
            </a:pPr>
            <a:r>
              <a:rPr lang="el-GR" b="1" i="1" dirty="0" smtClean="0"/>
              <a:t>Και </a:t>
            </a:r>
            <a:r>
              <a:rPr lang="el-GR" b="1" i="1" dirty="0" err="1" smtClean="0"/>
              <a:t>γώ</a:t>
            </a:r>
            <a:r>
              <a:rPr lang="el-GR" b="1" i="1" dirty="0" smtClean="0"/>
              <a:t> ευχαριστώ</a:t>
            </a:r>
            <a:endParaRPr lang="el-GR" b="1" dirty="0" smtClean="0"/>
          </a:p>
          <a:p>
            <a:pPr>
              <a:buNone/>
            </a:pPr>
            <a:r>
              <a:rPr lang="el-GR" b="1" i="1" dirty="0" smtClean="0"/>
              <a:t>του χρόνου το πέρασμα, </a:t>
            </a:r>
            <a:endParaRPr lang="el-GR" dirty="0" smtClean="0"/>
          </a:p>
          <a:p>
            <a:pPr>
              <a:buNone/>
            </a:pPr>
            <a:r>
              <a:rPr lang="el-GR" b="1" i="1" dirty="0" smtClean="0"/>
              <a:t>πλέκω στεφάνια του </a:t>
            </a:r>
            <a:r>
              <a:rPr lang="el-GR" b="1" i="1" dirty="0" err="1" smtClean="0"/>
              <a:t>Μαγιού</a:t>
            </a:r>
            <a:r>
              <a:rPr lang="el-GR" b="1" i="1" dirty="0" smtClean="0"/>
              <a:t> </a:t>
            </a:r>
            <a:endParaRPr lang="el-GR" dirty="0" smtClean="0"/>
          </a:p>
          <a:p>
            <a:pPr>
              <a:buNone/>
            </a:pPr>
            <a:r>
              <a:rPr lang="el-GR" b="1" i="1" dirty="0" smtClean="0"/>
              <a:t>και κλαίω.</a:t>
            </a:r>
            <a:endParaRPr lang="el-GR" dirty="0" smtClean="0"/>
          </a:p>
          <a:p>
            <a:pPr>
              <a:buNone/>
            </a:pPr>
            <a:endParaRPr lang="el-G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Πηνελόπη </a:t>
            </a:r>
            <a:r>
              <a:rPr lang="el-GR" b="1" dirty="0" err="1" smtClean="0"/>
              <a:t>Μαρνέλη</a:t>
            </a:r>
            <a:r>
              <a:rPr lang="el-GR" dirty="0" smtClean="0"/>
              <a:t/>
            </a:r>
            <a:br>
              <a:rPr lang="el-GR" dirty="0" smtClean="0"/>
            </a:br>
            <a:r>
              <a:rPr lang="el-GR" b="1" i="1" dirty="0" smtClean="0"/>
              <a:t>Ο ΜΥΛΟΣ</a:t>
            </a:r>
            <a:endParaRPr lang="el-GR" dirty="0"/>
          </a:p>
        </p:txBody>
      </p:sp>
      <p:sp>
        <p:nvSpPr>
          <p:cNvPr id="3" name="2 - Θέση περιεχομένου"/>
          <p:cNvSpPr>
            <a:spLocks noGrp="1"/>
          </p:cNvSpPr>
          <p:nvPr>
            <p:ph idx="1"/>
          </p:nvPr>
        </p:nvSpPr>
        <p:spPr>
          <a:xfrm>
            <a:off x="457200" y="1600200"/>
            <a:ext cx="8229600" cy="5429200"/>
          </a:xfrm>
        </p:spPr>
        <p:txBody>
          <a:bodyPr>
            <a:normAutofit fontScale="62500" lnSpcReduction="20000"/>
          </a:bodyPr>
          <a:lstStyle/>
          <a:p>
            <a:pPr>
              <a:buNone/>
            </a:pPr>
            <a:r>
              <a:rPr lang="el-GR" sz="4000" b="1" i="1" dirty="0" smtClean="0"/>
              <a:t>Για την ανάκαμψη.</a:t>
            </a:r>
            <a:endParaRPr lang="el-GR" sz="4000" dirty="0" smtClean="0"/>
          </a:p>
          <a:p>
            <a:pPr>
              <a:buNone/>
            </a:pPr>
            <a:r>
              <a:rPr lang="el-GR" sz="4000" b="1" i="1" dirty="0" smtClean="0"/>
              <a:t>Για την εικόνα.</a:t>
            </a:r>
            <a:endParaRPr lang="el-GR" sz="4000" dirty="0" smtClean="0"/>
          </a:p>
          <a:p>
            <a:pPr>
              <a:buNone/>
            </a:pPr>
            <a:r>
              <a:rPr lang="el-GR" sz="4000" b="1" i="1" dirty="0" smtClean="0"/>
              <a:t>Για τον μύθο που κράτησε.</a:t>
            </a:r>
            <a:endParaRPr lang="el-GR" sz="4000" dirty="0" smtClean="0"/>
          </a:p>
          <a:p>
            <a:pPr>
              <a:buNone/>
            </a:pPr>
            <a:r>
              <a:rPr lang="el-GR" sz="4000" b="1" i="1" dirty="0" smtClean="0"/>
              <a:t>Για την ανάσα των φύλλων, </a:t>
            </a:r>
            <a:endParaRPr lang="el-GR" sz="4000" dirty="0" smtClean="0"/>
          </a:p>
          <a:p>
            <a:pPr>
              <a:buNone/>
            </a:pPr>
            <a:r>
              <a:rPr lang="el-GR" sz="4000" b="1" i="1" dirty="0" smtClean="0"/>
              <a:t>Των εντόμων, των λουλουδιών.</a:t>
            </a:r>
            <a:endParaRPr lang="el-GR" sz="4000" dirty="0" smtClean="0"/>
          </a:p>
          <a:p>
            <a:pPr>
              <a:buNone/>
            </a:pPr>
            <a:r>
              <a:rPr lang="el-GR" sz="4000" b="1" i="1" dirty="0" smtClean="0"/>
              <a:t>Για την ησυχία της νύχτας</a:t>
            </a:r>
            <a:endParaRPr lang="el-GR" sz="4000" dirty="0" smtClean="0"/>
          </a:p>
          <a:p>
            <a:pPr>
              <a:buNone/>
            </a:pPr>
            <a:r>
              <a:rPr lang="el-GR" sz="4000" b="1" i="1" dirty="0" smtClean="0"/>
              <a:t>Όταν ακούω μόνο το νερό.</a:t>
            </a:r>
            <a:endParaRPr lang="el-GR" sz="4000" dirty="0" smtClean="0"/>
          </a:p>
          <a:p>
            <a:pPr>
              <a:buNone/>
            </a:pPr>
            <a:r>
              <a:rPr lang="el-GR" sz="4000" b="1" i="1" dirty="0" smtClean="0"/>
              <a:t>Για την ψυχή της φτερωτής..</a:t>
            </a:r>
            <a:endParaRPr lang="el-GR" sz="4000" dirty="0" smtClean="0"/>
          </a:p>
          <a:p>
            <a:pPr>
              <a:buNone/>
            </a:pPr>
            <a:r>
              <a:rPr lang="el-GR" sz="4000" b="1" dirty="0" smtClean="0"/>
              <a:t> Για τούτο τον μύλο</a:t>
            </a:r>
          </a:p>
          <a:p>
            <a:pPr>
              <a:buNone/>
            </a:pPr>
            <a:r>
              <a:rPr lang="el-GR" sz="4000" b="1" i="1" dirty="0" smtClean="0"/>
              <a:t>της περήφανης πρόκλησης.</a:t>
            </a:r>
          </a:p>
          <a:p>
            <a:pPr>
              <a:buNone/>
            </a:pPr>
            <a:endParaRPr lang="el-GR" b="1" i="1" dirty="0" smtClean="0"/>
          </a:p>
          <a:p>
            <a:r>
              <a:rPr lang="el-GR" sz="2200" b="1" i="1" dirty="0" smtClean="0"/>
              <a:t>(Απαγγέλθηκε στα εγκαίνια του ανακαινισθέντος μύλου του </a:t>
            </a:r>
            <a:r>
              <a:rPr lang="el-GR" sz="2200" b="1" i="1" dirty="0" err="1" smtClean="0"/>
              <a:t>Μωρόγιαννη</a:t>
            </a:r>
            <a:r>
              <a:rPr lang="el-GR" sz="2200" b="1" i="1" dirty="0" smtClean="0"/>
              <a:t>, κατά τη διάρκεια της τελετής,  την 16</a:t>
            </a:r>
            <a:r>
              <a:rPr lang="el-GR" sz="2200" b="1" i="1" baseline="30000" dirty="0" smtClean="0"/>
              <a:t>η</a:t>
            </a:r>
            <a:r>
              <a:rPr lang="el-GR" sz="2200" b="1" i="1" dirty="0" smtClean="0"/>
              <a:t>/5/2006).</a:t>
            </a:r>
            <a:endParaRPr lang="el-GR" sz="2200" dirty="0" smtClean="0"/>
          </a:p>
          <a:p>
            <a:pPr>
              <a:buNone/>
            </a:pPr>
            <a:r>
              <a:rPr lang="el-GR" sz="2200" dirty="0" smtClean="0"/>
              <a:t> </a:t>
            </a:r>
          </a:p>
          <a:p>
            <a:pPr>
              <a:buNone/>
            </a:pPr>
            <a:endParaRPr lang="el-GR" dirty="0" smtClean="0"/>
          </a:p>
          <a:p>
            <a:pPr>
              <a:buNone/>
            </a:pPr>
            <a:r>
              <a:rPr lang="el-GR" b="1" i="1" dirty="0" smtClean="0"/>
              <a:t>  </a:t>
            </a:r>
            <a:endParaRPr lang="el-GR" dirty="0" smtClean="0"/>
          </a:p>
          <a:p>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683568" y="1582340"/>
            <a:ext cx="7488832" cy="3139321"/>
          </a:xfrm>
          <a:prstGeom prst="rect">
            <a:avLst/>
          </a:prstGeom>
        </p:spPr>
        <p:txBody>
          <a:bodyPr wrap="square">
            <a:spAutoFit/>
          </a:bodyPr>
          <a:lstStyle/>
          <a:p>
            <a:r>
              <a:rPr lang="el-GR" sz="2000" dirty="0" smtClean="0"/>
              <a:t>Στον </a:t>
            </a:r>
            <a:r>
              <a:rPr lang="el-GR" sz="2000" dirty="0" err="1" smtClean="0"/>
              <a:t>Καρνίωνα</a:t>
            </a:r>
            <a:r>
              <a:rPr lang="el-GR" sz="2000" dirty="0" smtClean="0"/>
              <a:t> είναι γνωστά τρία λιθόκτιστα γεφύρια, το </a:t>
            </a:r>
            <a:r>
              <a:rPr lang="el-GR" sz="2000" dirty="0" err="1" smtClean="0"/>
              <a:t>τρίτοξο</a:t>
            </a:r>
            <a:r>
              <a:rPr lang="el-GR" sz="2000" dirty="0" smtClean="0"/>
              <a:t> γεφύρι βορειοδυτικά του </a:t>
            </a:r>
            <a:r>
              <a:rPr lang="el-GR" sz="2000" dirty="0" err="1" smtClean="0"/>
              <a:t>Λεονταρίου</a:t>
            </a:r>
            <a:r>
              <a:rPr lang="el-GR" sz="2000" dirty="0" smtClean="0"/>
              <a:t>(κτίστηκε το 1890) που εξυπηρετεί το πέρασμα προς τα Παραδείσια και τη Μεσσηνία, το </a:t>
            </a:r>
            <a:r>
              <a:rPr lang="el-GR" sz="2000" dirty="0" err="1" smtClean="0"/>
              <a:t>δίτοξο</a:t>
            </a:r>
            <a:r>
              <a:rPr lang="el-GR" sz="2000" dirty="0" smtClean="0"/>
              <a:t> γεφύρι της Ποταμιάς(1906) και το </a:t>
            </a:r>
            <a:r>
              <a:rPr lang="el-GR" sz="2000" dirty="0" err="1" smtClean="0"/>
              <a:t>μονότοξο</a:t>
            </a:r>
            <a:r>
              <a:rPr lang="el-GR" sz="2000" dirty="0" smtClean="0"/>
              <a:t> γεφύρι στο </a:t>
            </a:r>
            <a:r>
              <a:rPr lang="el-GR" sz="2000" dirty="0" err="1" smtClean="0"/>
              <a:t>Παλιομονάστηρο</a:t>
            </a:r>
            <a:r>
              <a:rPr lang="el-GR" sz="2000" dirty="0" smtClean="0"/>
              <a:t>, ανάμεσα στο </a:t>
            </a:r>
            <a:r>
              <a:rPr lang="el-GR" sz="2000" dirty="0" err="1" smtClean="0"/>
              <a:t>Καμποχώρι</a:t>
            </a:r>
            <a:r>
              <a:rPr lang="el-GR" sz="2000" dirty="0" smtClean="0"/>
              <a:t> και την Καμάρα(1924). Μια σειρά από βρύσες διασώζονται στην περιοχή ήδη από τα χρόνια της Τουρκοκρατίας(Κάτω και Πάνω βρύση στο </a:t>
            </a:r>
            <a:r>
              <a:rPr lang="el-GR" sz="2000" dirty="0" err="1" smtClean="0"/>
              <a:t>Λεοντάρι</a:t>
            </a:r>
            <a:r>
              <a:rPr lang="el-GR" sz="2000" dirty="0" smtClean="0"/>
              <a:t>, Βρύση της Πάνω Καμάρας), η αργότερα (του </a:t>
            </a:r>
            <a:r>
              <a:rPr lang="el-GR" sz="2000" dirty="0" err="1" smtClean="0"/>
              <a:t>Αγιονικόλα</a:t>
            </a:r>
            <a:r>
              <a:rPr lang="el-GR" sz="2000" dirty="0" smtClean="0"/>
              <a:t> στο Λεπτίνι-1908, του </a:t>
            </a:r>
            <a:r>
              <a:rPr lang="el-GR" sz="2000" dirty="0" err="1" smtClean="0"/>
              <a:t>Αγιάννη</a:t>
            </a:r>
            <a:r>
              <a:rPr lang="el-GR" sz="2000" dirty="0" smtClean="0"/>
              <a:t> στο </a:t>
            </a:r>
            <a:r>
              <a:rPr lang="el-GR" sz="2000" dirty="0" err="1" smtClean="0"/>
              <a:t>Δυρράχι</a:t>
            </a:r>
            <a:r>
              <a:rPr lang="el-GR" dirty="0" smtClean="0"/>
              <a:t>).</a:t>
            </a:r>
            <a:endParaRPr lang="en-US" dirty="0" smtClean="0"/>
          </a:p>
          <a:p>
            <a:endParaRPr lang="el-G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sotw9_temp0"/>
          <p:cNvPicPr>
            <a:picLocks noChangeAspect="1" noChangeArrowheads="1"/>
          </p:cNvPicPr>
          <p:nvPr/>
        </p:nvPicPr>
        <p:blipFill>
          <a:blip r:embed="rId2" cstate="print"/>
          <a:srcRect/>
          <a:stretch>
            <a:fillRect/>
          </a:stretch>
        </p:blipFill>
        <p:spPr bwMode="auto">
          <a:xfrm>
            <a:off x="1763688" y="1772816"/>
            <a:ext cx="5276850" cy="348615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611560" y="1582341"/>
            <a:ext cx="7848872" cy="2862322"/>
          </a:xfrm>
          <a:prstGeom prst="rect">
            <a:avLst/>
          </a:prstGeom>
        </p:spPr>
        <p:txBody>
          <a:bodyPr wrap="square">
            <a:spAutoFit/>
          </a:bodyPr>
          <a:lstStyle/>
          <a:p>
            <a:r>
              <a:rPr lang="el-GR" dirty="0" smtClean="0"/>
              <a:t>ΒΙΒΛΙΟΓΡΑΦΙΚΕΣ ΠΗΓΕΣ:</a:t>
            </a:r>
            <a:endParaRPr lang="el-GR" dirty="0" smtClean="0"/>
          </a:p>
          <a:p>
            <a:r>
              <a:rPr lang="el-GR" dirty="0" smtClean="0"/>
              <a:t>1.</a:t>
            </a:r>
            <a:r>
              <a:rPr lang="el-GR" dirty="0" smtClean="0"/>
              <a:t>Πέτρος </a:t>
            </a:r>
            <a:r>
              <a:rPr lang="el-GR" dirty="0" err="1" smtClean="0"/>
              <a:t>Σαραντάκης</a:t>
            </a:r>
            <a:r>
              <a:rPr lang="el-GR" dirty="0" smtClean="0"/>
              <a:t>. Αρκαδία. Οι τόποι και οι δρόμοι του νερού. (</a:t>
            </a:r>
            <a:r>
              <a:rPr lang="el-GR" dirty="0" err="1" smtClean="0"/>
              <a:t>κεφαλόβρυσα,ποτάμια,λίμνες,γεφύρια,βρύσες,πηγάδια,νερόμυλοι</a:t>
            </a:r>
            <a:r>
              <a:rPr lang="el-GR" dirty="0" smtClean="0"/>
              <a:t>).Εκδόσεις </a:t>
            </a:r>
            <a:r>
              <a:rPr lang="el-GR" dirty="0" err="1" smtClean="0"/>
              <a:t>Othisis</a:t>
            </a:r>
            <a:r>
              <a:rPr lang="el-GR" dirty="0" smtClean="0"/>
              <a:t>-Πέτρος </a:t>
            </a:r>
            <a:r>
              <a:rPr lang="el-GR" dirty="0" err="1" smtClean="0"/>
              <a:t>Σαραντάκης</a:t>
            </a:r>
            <a:r>
              <a:rPr lang="el-GR" dirty="0" smtClean="0"/>
              <a:t> Αθήνα 2002.</a:t>
            </a:r>
          </a:p>
          <a:p>
            <a:r>
              <a:rPr lang="el-GR" dirty="0" smtClean="0"/>
              <a:t>2.Πάνος </a:t>
            </a:r>
            <a:r>
              <a:rPr lang="el-GR" dirty="0" err="1" smtClean="0"/>
              <a:t>Τσακόπουλος</a:t>
            </a:r>
            <a:r>
              <a:rPr lang="el-GR" dirty="0" smtClean="0"/>
              <a:t>. </a:t>
            </a:r>
            <a:r>
              <a:rPr lang="el-GR" dirty="0" err="1" smtClean="0"/>
              <a:t>Ανακαίνηση</a:t>
            </a:r>
            <a:r>
              <a:rPr lang="el-GR" dirty="0" smtClean="0"/>
              <a:t> Παραδοσιακού Υδρόμυλου και μετατροπή του σε επισκέψιμο χώρο έκθεσης παραδοσιακών εργαλείων </a:t>
            </a:r>
            <a:r>
              <a:rPr lang="el-GR" dirty="0" err="1" smtClean="0"/>
              <a:t>αγροτοκτηνοτροφίας</a:t>
            </a:r>
            <a:r>
              <a:rPr lang="el-GR" dirty="0" smtClean="0"/>
              <a:t> και </a:t>
            </a:r>
            <a:r>
              <a:rPr lang="el-GR" dirty="0" err="1" smtClean="0"/>
              <a:t>κλωστουφαντουργίας</a:t>
            </a:r>
            <a:r>
              <a:rPr lang="el-GR" dirty="0" smtClean="0"/>
              <a:t>. </a:t>
            </a:r>
            <a:r>
              <a:rPr lang="el-GR" dirty="0" err="1" smtClean="0"/>
              <a:t>Τεχνικη</a:t>
            </a:r>
            <a:r>
              <a:rPr lang="el-GR" dirty="0" smtClean="0"/>
              <a:t> </a:t>
            </a:r>
            <a:r>
              <a:rPr lang="el-GR" dirty="0" err="1" smtClean="0"/>
              <a:t>Εκθεση</a:t>
            </a:r>
            <a:r>
              <a:rPr lang="el-GR" dirty="0" smtClean="0"/>
              <a:t> για τον Νερόμυλο </a:t>
            </a:r>
            <a:r>
              <a:rPr lang="el-GR" dirty="0" err="1" smtClean="0"/>
              <a:t>Μωρόγιαννη</a:t>
            </a:r>
            <a:r>
              <a:rPr lang="el-GR" dirty="0" smtClean="0"/>
              <a:t>. Αθήνα 2003</a:t>
            </a:r>
            <a:endParaRPr lang="en-US" dirty="0" smtClean="0"/>
          </a:p>
          <a:p>
            <a:endParaRPr lang="el-GR" dirty="0" smtClean="0"/>
          </a:p>
          <a:p>
            <a:endParaRPr lang="el-GR" dirty="0"/>
          </a:p>
        </p:txBody>
      </p:sp>
      <p:sp>
        <p:nvSpPr>
          <p:cNvPr id="5" name="4 - Ορθογώνιο"/>
          <p:cNvSpPr/>
          <p:nvPr/>
        </p:nvSpPr>
        <p:spPr>
          <a:xfrm>
            <a:off x="683568" y="3861048"/>
            <a:ext cx="7416824" cy="2862322"/>
          </a:xfrm>
          <a:prstGeom prst="rect">
            <a:avLst/>
          </a:prstGeom>
        </p:spPr>
        <p:txBody>
          <a:bodyPr wrap="square">
            <a:spAutoFit/>
          </a:bodyPr>
          <a:lstStyle/>
          <a:p>
            <a:r>
              <a:rPr lang="el-GR" dirty="0" smtClean="0"/>
              <a:t>3.ΑΘΑΝΑΣΙΟΣ </a:t>
            </a:r>
            <a:r>
              <a:rPr lang="el-GR" dirty="0" smtClean="0"/>
              <a:t>Π. ΧΡΙΣΤΟΦΙΛΑΚΗΣ:   Οι Νερόμυλοι στα </a:t>
            </a:r>
            <a:r>
              <a:rPr lang="el-GR" dirty="0" err="1" smtClean="0"/>
              <a:t>Γιανναίικα</a:t>
            </a:r>
            <a:r>
              <a:rPr lang="el-GR" dirty="0" smtClean="0"/>
              <a:t> της </a:t>
            </a:r>
            <a:r>
              <a:rPr lang="el-GR" dirty="0" err="1" smtClean="0"/>
              <a:t>Φαλαισίας</a:t>
            </a:r>
            <a:r>
              <a:rPr lang="el-GR" dirty="0" smtClean="0"/>
              <a:t> στην Αρκαδία και οι μυλωνάδες </a:t>
            </a:r>
            <a:r>
              <a:rPr lang="el-GR" dirty="0" err="1" smtClean="0"/>
              <a:t>τους.Γιαννέικα</a:t>
            </a:r>
            <a:r>
              <a:rPr lang="el-GR" dirty="0" smtClean="0"/>
              <a:t> </a:t>
            </a:r>
            <a:r>
              <a:rPr lang="el-GR" dirty="0" smtClean="0"/>
              <a:t>2006.</a:t>
            </a:r>
          </a:p>
          <a:p>
            <a:r>
              <a:rPr lang="el-GR" dirty="0" smtClean="0"/>
              <a:t>4.ΑΘΗΝΟΡΑΜΑ </a:t>
            </a:r>
            <a:r>
              <a:rPr lang="en-US" dirty="0" smtClean="0"/>
              <a:t>Travel </a:t>
            </a:r>
            <a:r>
              <a:rPr lang="el-GR" dirty="0" smtClean="0"/>
              <a:t>Βόρειος </a:t>
            </a:r>
            <a:r>
              <a:rPr lang="el-GR" dirty="0" err="1" smtClean="0"/>
              <a:t>Ταύγετος</a:t>
            </a:r>
            <a:r>
              <a:rPr lang="el-GR" dirty="0" smtClean="0"/>
              <a:t> </a:t>
            </a:r>
            <a:r>
              <a:rPr lang="el-GR" dirty="0" err="1" smtClean="0"/>
              <a:t>Ανοιξη</a:t>
            </a:r>
            <a:r>
              <a:rPr lang="el-GR" dirty="0" smtClean="0"/>
              <a:t> 2007 σσ.59-66</a:t>
            </a:r>
          </a:p>
          <a:p>
            <a:r>
              <a:rPr lang="el-GR" dirty="0" smtClean="0"/>
              <a:t>5.ΑΘΗΝΟΡΑΜΑ 7-13 Νοεμβρίου 2013 Ταξίδι στον Βόρειο Ταύγετο.σσ.146-148</a:t>
            </a:r>
          </a:p>
          <a:p>
            <a:r>
              <a:rPr lang="el-GR" dirty="0" smtClean="0"/>
              <a:t>6.ΑΘΑΝΑΣΙΟΣ Π ΧΡΙΣΤΟΦΙΛΑΚΗΣ :Η προβιομηχανική </a:t>
            </a:r>
            <a:r>
              <a:rPr lang="el-GR" dirty="0" err="1" smtClean="0"/>
              <a:t>Φαλαισία</a:t>
            </a:r>
            <a:r>
              <a:rPr lang="el-GR" dirty="0" smtClean="0"/>
              <a:t>-</a:t>
            </a:r>
            <a:r>
              <a:rPr lang="el-GR" dirty="0" err="1" smtClean="0"/>
              <a:t>Αρκαδίας.Μύλοι</a:t>
            </a:r>
            <a:r>
              <a:rPr lang="el-GR" dirty="0" smtClean="0"/>
              <a:t> </a:t>
            </a:r>
            <a:r>
              <a:rPr lang="el-GR" dirty="0" err="1" smtClean="0"/>
              <a:t>Νεροτριβιές</a:t>
            </a:r>
            <a:r>
              <a:rPr lang="el-GR" dirty="0" smtClean="0"/>
              <a:t> και </a:t>
            </a:r>
            <a:r>
              <a:rPr lang="el-GR" dirty="0" err="1" smtClean="0"/>
              <a:t>Λιτριβειά</a:t>
            </a:r>
            <a:r>
              <a:rPr lang="el-GR" dirty="0" smtClean="0"/>
              <a:t>. </a:t>
            </a:r>
            <a:r>
              <a:rPr lang="el-GR" dirty="0" err="1" smtClean="0"/>
              <a:t>Εκδοση</a:t>
            </a:r>
            <a:r>
              <a:rPr lang="el-GR" dirty="0" smtClean="0"/>
              <a:t> της </a:t>
            </a:r>
            <a:r>
              <a:rPr lang="el-GR" dirty="0" err="1" smtClean="0"/>
              <a:t>Ενωσης</a:t>
            </a:r>
            <a:r>
              <a:rPr lang="el-GR" dirty="0" smtClean="0"/>
              <a:t> </a:t>
            </a:r>
            <a:r>
              <a:rPr lang="el-GR" dirty="0" err="1" smtClean="0"/>
              <a:t>Φαλαισιωτών</a:t>
            </a:r>
            <a:r>
              <a:rPr lang="el-GR" dirty="0" smtClean="0"/>
              <a:t> Αρκαδίας. Αθήνα 2008.</a:t>
            </a:r>
          </a:p>
          <a:p>
            <a:r>
              <a:rPr lang="el-GR" dirty="0" smtClean="0"/>
              <a:t>7.ΤΙ</a:t>
            </a:r>
            <a:r>
              <a:rPr lang="en-US" dirty="0" smtClean="0"/>
              <a:t>MS, e-news, issue 14 </a:t>
            </a:r>
            <a:r>
              <a:rPr lang="el-GR" dirty="0" smtClean="0"/>
              <a:t>:</a:t>
            </a:r>
            <a:r>
              <a:rPr lang="en-US" dirty="0" smtClean="0"/>
              <a:t>The </a:t>
            </a:r>
            <a:r>
              <a:rPr lang="en-US" dirty="0" err="1" smtClean="0"/>
              <a:t>Morogianni’s</a:t>
            </a:r>
            <a:r>
              <a:rPr lang="en-US" dirty="0" smtClean="0"/>
              <a:t> </a:t>
            </a:r>
            <a:r>
              <a:rPr lang="en-US" dirty="0" err="1" smtClean="0"/>
              <a:t>watermill.A</a:t>
            </a:r>
            <a:r>
              <a:rPr lang="en-US" dirty="0" smtClean="0"/>
              <a:t> </a:t>
            </a:r>
            <a:r>
              <a:rPr lang="en-US" dirty="0" err="1" smtClean="0"/>
              <a:t>represenative</a:t>
            </a:r>
            <a:r>
              <a:rPr lang="en-US" dirty="0" smtClean="0"/>
              <a:t> case for the implementation of RESTR HYDRO project in GREECE.</a:t>
            </a:r>
            <a:r>
              <a:rPr lang="el-GR" dirty="0" smtClean="0"/>
              <a:t> </a:t>
            </a:r>
            <a:endParaRPr lang="el-G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FAE24~1.MOR\AppData\Local\Temp\ydrokinisi programme-mod2-3.jpg"/>
          <p:cNvPicPr>
            <a:picLocks noChangeAspect="1" noChangeArrowheads="1"/>
          </p:cNvPicPr>
          <p:nvPr/>
        </p:nvPicPr>
        <p:blipFill>
          <a:blip r:embed="rId2" cstate="print"/>
          <a:srcRect l="51575" b="23272"/>
          <a:stretch>
            <a:fillRect/>
          </a:stretch>
        </p:blipFill>
        <p:spPr bwMode="auto">
          <a:xfrm>
            <a:off x="5004048" y="0"/>
            <a:ext cx="3759370" cy="4212000"/>
          </a:xfrm>
          <a:prstGeom prst="rect">
            <a:avLst/>
          </a:prstGeom>
          <a:noFill/>
        </p:spPr>
      </p:pic>
      <p:sp>
        <p:nvSpPr>
          <p:cNvPr id="5" name="4 - Τίτλος"/>
          <p:cNvSpPr>
            <a:spLocks noGrp="1"/>
          </p:cNvSpPr>
          <p:nvPr>
            <p:ph type="title" idx="4294967295"/>
          </p:nvPr>
        </p:nvSpPr>
        <p:spPr>
          <a:xfrm>
            <a:off x="1259632" y="4581128"/>
            <a:ext cx="5486400" cy="566738"/>
          </a:xfrm>
        </p:spPr>
        <p:txBody>
          <a:bodyPr>
            <a:normAutofit fontScale="90000"/>
          </a:bodyPr>
          <a:lstStyle/>
          <a:p>
            <a:r>
              <a:rPr lang="el-GR" sz="2200" dirty="0" smtClean="0"/>
              <a:t>Ευχαριστώ για την προσοχή σας!</a:t>
            </a:r>
            <a:r>
              <a:rPr lang="el-GR" dirty="0" smtClean="0"/>
              <a:t/>
            </a:r>
            <a:br>
              <a:rPr lang="el-GR" dirty="0" smtClean="0"/>
            </a:br>
            <a:endParaRPr lang="el-GR" dirty="0"/>
          </a:p>
        </p:txBody>
      </p:sp>
      <p:sp>
        <p:nvSpPr>
          <p:cNvPr id="7" name="6 - Θέση κειμένου"/>
          <p:cNvSpPr>
            <a:spLocks noGrp="1"/>
          </p:cNvSpPr>
          <p:nvPr>
            <p:ph type="body" sz="half" idx="4294967295"/>
          </p:nvPr>
        </p:nvSpPr>
        <p:spPr>
          <a:xfrm>
            <a:off x="1547664" y="5517232"/>
            <a:ext cx="5486400" cy="804862"/>
          </a:xfrm>
        </p:spPr>
        <p:txBody>
          <a:bodyPr>
            <a:normAutofit fontScale="47500" lnSpcReduction="20000"/>
          </a:bodyPr>
          <a:lstStyle/>
          <a:p>
            <a:pPr>
              <a:buNone/>
            </a:pPr>
            <a:r>
              <a:rPr lang="el-GR" dirty="0" smtClean="0"/>
              <a:t>                      </a:t>
            </a:r>
            <a:r>
              <a:rPr lang="en-US" dirty="0" smtClean="0">
                <a:hlinkClick r:id="rId3"/>
              </a:rPr>
              <a:t>www.neromylos-morogianni.gr</a:t>
            </a:r>
            <a:endParaRPr lang="en-US" dirty="0" smtClean="0"/>
          </a:p>
          <a:p>
            <a:pPr>
              <a:buNone/>
            </a:pPr>
            <a:r>
              <a:rPr lang="en-US" dirty="0" smtClean="0"/>
              <a:t>                     </a:t>
            </a:r>
            <a:r>
              <a:rPr lang="en-US" dirty="0" smtClean="0">
                <a:hlinkClick r:id="rId4"/>
              </a:rPr>
              <a:t>www.morogiannis.gr</a:t>
            </a:r>
            <a:endParaRPr lang="en-US" dirty="0" smtClean="0"/>
          </a:p>
          <a:p>
            <a:pPr>
              <a:buNone/>
            </a:pPr>
            <a:r>
              <a:rPr lang="en-US" dirty="0" smtClean="0"/>
              <a:t>                      morogian.otenet.gr</a:t>
            </a:r>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467544" y="1028343"/>
            <a:ext cx="8280920" cy="3477875"/>
          </a:xfrm>
          <a:prstGeom prst="rect">
            <a:avLst/>
          </a:prstGeom>
        </p:spPr>
        <p:txBody>
          <a:bodyPr wrap="square">
            <a:spAutoFit/>
          </a:bodyPr>
          <a:lstStyle/>
          <a:p>
            <a:r>
              <a:rPr lang="el-GR" sz="2000" dirty="0" smtClean="0"/>
              <a:t>Στην επαρχία της Μεγαλόπολης λειτούργησαν μέχρι τα πρώτα μεταπολεμικά χρόνια 65 υδροκίνητες μονάδες από τις οποίες οι 36 στις ρεματιές του Βόρειου </a:t>
            </a:r>
            <a:r>
              <a:rPr lang="el-GR" sz="2000" dirty="0" err="1" smtClean="0"/>
              <a:t>Ταύγετου</a:t>
            </a:r>
            <a:r>
              <a:rPr lang="el-GR" sz="2000" dirty="0" smtClean="0"/>
              <a:t>. Σύμφωνα με τον Π. </a:t>
            </a:r>
            <a:r>
              <a:rPr lang="el-GR" sz="2000" dirty="0" err="1" smtClean="0"/>
              <a:t>Σαραντάκη</a:t>
            </a:r>
            <a:r>
              <a:rPr lang="el-GR" sz="2000" dirty="0" smtClean="0"/>
              <a:t> στη διάρκεια του 19ου αιώνα αλλά και στα πρώτα χρόνια του 20ου, δύο ήσαν οι σημαντικοί </a:t>
            </a:r>
            <a:r>
              <a:rPr lang="el-GR" sz="2000" dirty="0" err="1" smtClean="0"/>
              <a:t>μυλότοποι</a:t>
            </a:r>
            <a:r>
              <a:rPr lang="el-GR" sz="2000" dirty="0" smtClean="0"/>
              <a:t> της </a:t>
            </a:r>
            <a:r>
              <a:rPr lang="el-GR" sz="2000" dirty="0" err="1" smtClean="0"/>
              <a:t>Φαλαισίας</a:t>
            </a:r>
            <a:r>
              <a:rPr lang="el-GR" sz="2000" dirty="0" smtClean="0"/>
              <a:t>, η περιοχή του Δυρραχίου(ήδη «σε επικυρωτικό έγγραφο συμφωνίας(</a:t>
            </a:r>
            <a:r>
              <a:rPr lang="el-GR" sz="2000" dirty="0" err="1" smtClean="0"/>
              <a:t>χοτζέτι</a:t>
            </a:r>
            <a:r>
              <a:rPr lang="el-GR" sz="2000" dirty="0" smtClean="0"/>
              <a:t>) του έτους 1679 αναφέρεται για πρώτη φορά ο </a:t>
            </a:r>
            <a:r>
              <a:rPr lang="el-GR" sz="2000" dirty="0" err="1" smtClean="0"/>
              <a:t>Δυρραχίτικος</a:t>
            </a:r>
            <a:r>
              <a:rPr lang="el-GR" sz="2000" dirty="0" smtClean="0"/>
              <a:t> μύλος του </a:t>
            </a:r>
            <a:r>
              <a:rPr lang="el-GR" sz="2000" dirty="0" err="1" smtClean="0"/>
              <a:t>Πελεκάση</a:t>
            </a:r>
            <a:r>
              <a:rPr lang="el-GR" sz="2000" dirty="0" smtClean="0"/>
              <a:t>», ενώ σε έγγραφο της Μονής </a:t>
            </a:r>
            <a:r>
              <a:rPr lang="el-GR" sz="2000" dirty="0" err="1" smtClean="0"/>
              <a:t>Ρεκίτσας</a:t>
            </a:r>
            <a:r>
              <a:rPr lang="el-GR" sz="2000" dirty="0" smtClean="0"/>
              <a:t> του 1714 αναφέρεται ο μύλος Ταράτσα) και η ρεματιά του </a:t>
            </a:r>
            <a:r>
              <a:rPr lang="el-GR" sz="2000" dirty="0" err="1" smtClean="0"/>
              <a:t>Αγιαννιού</a:t>
            </a:r>
            <a:r>
              <a:rPr lang="el-GR" sz="2000" dirty="0" smtClean="0"/>
              <a:t> στα </a:t>
            </a:r>
            <a:r>
              <a:rPr lang="el-GR" sz="2000" dirty="0" err="1" smtClean="0"/>
              <a:t>Γιαννέικα</a:t>
            </a:r>
            <a:r>
              <a:rPr lang="el-GR" sz="2000" dirty="0" smtClean="0"/>
              <a:t>. «Ο παλιότερος από τους τέσσερις μύλους πού κινήθηκαν από τα νερά του </a:t>
            </a:r>
            <a:r>
              <a:rPr lang="el-GR" sz="2000" dirty="0" err="1" smtClean="0"/>
              <a:t>Κεφαλαρίου</a:t>
            </a:r>
            <a:r>
              <a:rPr lang="el-GR" sz="2000" dirty="0" smtClean="0"/>
              <a:t> ανήκε στη Μονή </a:t>
            </a:r>
            <a:r>
              <a:rPr lang="el-GR" sz="2000" dirty="0" err="1" smtClean="0"/>
              <a:t>Μπούρα</a:t>
            </a:r>
            <a:r>
              <a:rPr lang="el-GR" sz="2000" dirty="0" smtClean="0"/>
              <a:t>.</a:t>
            </a:r>
            <a:endParaRPr lang="en-US" sz="2000" dirty="0" smtClean="0"/>
          </a:p>
          <a:p>
            <a:endParaRPr lang="el-GR" sz="2000" dirty="0"/>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1479</Words>
  <Application>Microsoft Office PowerPoint</Application>
  <PresentationFormat>Προβολή στην οθόνη (4:3)</PresentationFormat>
  <Paragraphs>140</Paragraphs>
  <Slides>82</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82</vt:i4>
      </vt:variant>
    </vt:vector>
  </HeadingPairs>
  <TitlesOfParts>
    <vt:vector size="83" baseType="lpstr">
      <vt:lpstr>Θέμα του Office</vt:lpstr>
      <vt:lpstr>Διαφάνεια 1</vt:lpstr>
      <vt:lpstr>Διαφάνεια 2</vt:lpstr>
      <vt:lpstr>Διαφάνεια 3</vt:lpstr>
      <vt:lpstr>Διαφάνεια 4</vt:lpstr>
      <vt:lpstr>Διαφάνεια 5</vt:lpstr>
      <vt:lpstr>Η ιστορία του Νερόμυλου Μωρόγιαννη </vt:lpstr>
      <vt:lpstr>Διαφάνεια 7</vt:lpstr>
      <vt:lpstr>Διαφάνεια 8</vt:lpstr>
      <vt:lpstr>Διαφάνεια 9</vt:lpstr>
      <vt:lpstr>ΟΜΥΛΟΣ ΤΗΣ ΜΟΝΗΣ ΜΠΟΥΡΑ </vt:lpstr>
      <vt:lpstr>Διαφάνεια 11</vt:lpstr>
      <vt:lpstr>Διαφάνεια 12</vt:lpstr>
      <vt:lpstr>Διαφάνεια 13</vt:lpstr>
      <vt:lpstr>ΚΩΝΣΤΑΝΤΙΝΟΣ ΧΡΗΣΤΑΚΗΣ  ΤΟΥ ΙΩΑΝΝΟΥ 1870-1970</vt:lpstr>
      <vt:lpstr>Διαφάνεια 15</vt:lpstr>
      <vt:lpstr>Διαφάνεια 16</vt:lpstr>
      <vt:lpstr>Διαφάνεια 17</vt:lpstr>
      <vt:lpstr>Διαφάνεια 18</vt:lpstr>
      <vt:lpstr>Η ανακατασκευή –αναπαλαίωση </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ΕΓΚΑΙΝΙΑ ΜΥΛΟΥ ΜΩΡΟΓΙΑΝΝΗ </vt:lpstr>
      <vt:lpstr>Διαφάνεια 32</vt:lpstr>
      <vt:lpstr>Διαφάνεια 33</vt:lpstr>
      <vt:lpstr>Διαφάνεια 34</vt:lpstr>
      <vt:lpstr>Διαφάνεια 35</vt:lpstr>
      <vt:lpstr>Η ΒΡΑΒΕΥΣΗ ΑΠΟ ΤΟ ΙΤΕΜ 2010</vt:lpstr>
      <vt:lpstr>Διαφάνεια 37</vt:lpstr>
      <vt:lpstr>Διαφάνεια 38</vt:lpstr>
      <vt:lpstr>Η νεώτερη φάση της ιστορίας του Νερόμυλου </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ΠΡΟΓΡΑΜΜΑ RESTOR HYDRO</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Το τριπλό σύστημα υδροκίνησης  της οικογένειας Μωρόγιαννη  ΝΕΡΟΤΡΙΒΗ-ΝΕΡΟΜΥΛΟΣ ΕΛΑΙΟΤΡΙΒΕΙΟ</vt:lpstr>
      <vt:lpstr>Διαφάνεια 61</vt:lpstr>
      <vt:lpstr>Διαφάνεια 62</vt:lpstr>
      <vt:lpstr>Διαφάνεια 63</vt:lpstr>
      <vt:lpstr>Διαφάνεια 64</vt:lpstr>
      <vt:lpstr>Διαφάνεια 65</vt:lpstr>
      <vt:lpstr>ΣΧΕΔΙΟ  ΓΙΑ ΕΝΑ ΟΙΚΟΠΑΡΚΟ ΥΔΡΟΚΙΝΗΣΗΣ </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Πηνελόπη Μαρνέλη Ο ΜΥΛΟΣ  </vt:lpstr>
      <vt:lpstr>Πηνελόπη Μαρνέλη Ο ΜΥΛΟΣ</vt:lpstr>
      <vt:lpstr>Πηνελόπη Μαρνέλη Ο ΜΥΛΟΣ</vt:lpstr>
      <vt:lpstr>Πηνελόπη Μαρνέλη Ο ΜΥΛΟΣ</vt:lpstr>
      <vt:lpstr>Διαφάνεια 80</vt:lpstr>
      <vt:lpstr>Διαφάνεια 81</vt:lpstr>
      <vt:lpstr>Ευχαριστώ για την προσοχή σας! </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F.Morogiannis</dc:creator>
  <cp:lastModifiedBy>F.Morogiannis</cp:lastModifiedBy>
  <cp:revision>66</cp:revision>
  <dcterms:created xsi:type="dcterms:W3CDTF">2015-04-21T08:18:05Z</dcterms:created>
  <dcterms:modified xsi:type="dcterms:W3CDTF">2015-04-24T16:23:15Z</dcterms:modified>
</cp:coreProperties>
</file>